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notesSlides/notesSlide1.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301" r:id="rId3"/>
    <p:sldId id="279" r:id="rId4"/>
    <p:sldId id="280" r:id="rId5"/>
    <p:sldId id="282" r:id="rId6"/>
    <p:sldId id="283" r:id="rId7"/>
    <p:sldId id="294" r:id="rId8"/>
    <p:sldId id="298" r:id="rId9"/>
    <p:sldId id="287" r:id="rId10"/>
    <p:sldId id="291" r:id="rId11"/>
    <p:sldId id="292" r:id="rId12"/>
    <p:sldId id="285" r:id="rId13"/>
    <p:sldId id="286" r:id="rId14"/>
    <p:sldId id="284" r:id="rId15"/>
    <p:sldId id="293" r:id="rId16"/>
    <p:sldId id="299" r:id="rId17"/>
    <p:sldId id="300" r:id="rId18"/>
    <p:sldId id="297" r:id="rId19"/>
    <p:sldId id="295" r:id="rId20"/>
    <p:sldId id="296" r:id="rId21"/>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945" autoAdjust="0"/>
    <p:restoredTop sz="94622" autoAdjust="0"/>
  </p:normalViewPr>
  <p:slideViewPr>
    <p:cSldViewPr showGuides="1">
      <p:cViewPr>
        <p:scale>
          <a:sx n="80" d="100"/>
          <a:sy n="80" d="100"/>
        </p:scale>
        <p:origin x="-1050" y="-456"/>
      </p:cViewPr>
      <p:guideLst>
        <p:guide orient="horz" pos="2160"/>
        <p:guide pos="2880"/>
      </p:guideLst>
    </p:cSldViewPr>
  </p:slideViewPr>
  <p:notesTextViewPr>
    <p:cViewPr>
      <p:scale>
        <a:sx n="1" d="1"/>
        <a:sy n="1" d="1"/>
      </p:scale>
      <p:origin x="0" y="0"/>
    </p:cViewPr>
  </p:notesTextViewPr>
  <p:sorterViewPr>
    <p:cViewPr>
      <p:scale>
        <a:sx n="100" d="100"/>
        <a:sy n="100" d="100"/>
      </p:scale>
      <p:origin x="0" y="12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Parameters!$B$2</c:f>
          <c:strCache>
            <c:ptCount val="1"/>
            <c:pt idx="0">
              <c:v> Total Airtime Top 75 Talkgroups</c:v>
            </c:pt>
          </c:strCache>
        </c:strRef>
      </c:tx>
      <c:layout>
        <c:manualLayout>
          <c:xMode val="edge"/>
          <c:yMode val="edge"/>
          <c:x val="0.37958782535550195"/>
          <c:y val="0.1570727353859884"/>
        </c:manualLayout>
      </c:layout>
      <c:overlay val="0"/>
      <c:spPr>
        <a:noFill/>
        <a:ln w="25400">
          <a:noFill/>
        </a:ln>
      </c:spPr>
      <c:txPr>
        <a:bodyPr/>
        <a:lstStyle/>
        <a:p>
          <a:pPr>
            <a:defRPr sz="2800" b="1" i="0" u="none" strike="noStrike" baseline="0">
              <a:solidFill>
                <a:srgbClr val="FFFFFF"/>
              </a:solidFill>
              <a:latin typeface="Arial"/>
              <a:ea typeface="Arial"/>
              <a:cs typeface="Arial"/>
            </a:defRPr>
          </a:pPr>
          <a:endParaRPr lang="en-US"/>
        </a:p>
      </c:txPr>
    </c:title>
    <c:autoTitleDeleted val="0"/>
    <c:view3D>
      <c:rotX val="40"/>
      <c:hPercent val="60"/>
      <c:rotY val="40"/>
      <c:depthPercent val="250"/>
      <c:rAngAx val="1"/>
    </c:view3D>
    <c:floor>
      <c:thickness val="0"/>
      <c:spPr>
        <a:solidFill>
          <a:srgbClr val="C0C0C0"/>
        </a:solidFill>
        <a:ln w="3175">
          <a:solidFill>
            <a:srgbClr val="000000"/>
          </a:solidFill>
          <a:prstDash val="solid"/>
        </a:ln>
      </c:spPr>
    </c:floor>
    <c:sideWall>
      <c:thickness val="0"/>
      <c:spPr>
        <a:gradFill rotWithShape="0">
          <a:gsLst>
            <a:gs pos="0">
              <a:srgbClr val="0000FF">
                <a:gamma/>
                <a:shade val="46275"/>
                <a:invGamma/>
              </a:srgbClr>
            </a:gs>
            <a:gs pos="100000">
              <a:schemeClr val="tx2">
                <a:lumMod val="20000"/>
                <a:lumOff val="80000"/>
              </a:schemeClr>
            </a:gs>
          </a:gsLst>
          <a:lin ang="5400000" scaled="1"/>
        </a:gradFill>
        <a:ln w="12700">
          <a:solidFill>
            <a:srgbClr val="808080"/>
          </a:solidFill>
          <a:prstDash val="solid"/>
        </a:ln>
      </c:spPr>
    </c:sideWall>
    <c:backWall>
      <c:thickness val="0"/>
      <c:spPr>
        <a:gradFill rotWithShape="0">
          <a:gsLst>
            <a:gs pos="0">
              <a:srgbClr val="0000FF">
                <a:gamma/>
                <a:shade val="46275"/>
                <a:invGamma/>
              </a:srgbClr>
            </a:gs>
            <a:gs pos="100000">
              <a:schemeClr val="tx2">
                <a:lumMod val="20000"/>
                <a:lumOff val="80000"/>
              </a:schemeClr>
            </a:gs>
          </a:gsLst>
          <a:lin ang="5400000" scaled="1"/>
        </a:gradFill>
        <a:ln w="12700">
          <a:solidFill>
            <a:srgbClr val="808080"/>
          </a:solidFill>
          <a:prstDash val="solid"/>
        </a:ln>
      </c:spPr>
    </c:backWall>
    <c:plotArea>
      <c:layout>
        <c:manualLayout>
          <c:layoutTarget val="inner"/>
          <c:xMode val="edge"/>
          <c:yMode val="edge"/>
          <c:x val="0.10435663627153008"/>
          <c:y val="0.13788487282463185"/>
          <c:w val="0.89057750759878462"/>
          <c:h val="0.6907630522088366"/>
        </c:manualLayout>
      </c:layout>
      <c:bar3DChart>
        <c:barDir val="col"/>
        <c:grouping val="clustered"/>
        <c:varyColors val="0"/>
        <c:ser>
          <c:idx val="0"/>
          <c:order val="0"/>
          <c:tx>
            <c:strRef>
              <c:f>Data!$D$7</c:f>
              <c:strCache>
                <c:ptCount val="1"/>
                <c:pt idx="0">
                  <c:v>Minutes</c:v>
                </c:pt>
              </c:strCache>
            </c:strRef>
          </c:tx>
          <c:spPr>
            <a:solidFill>
              <a:srgbClr val="9999FF"/>
            </a:solidFill>
            <a:ln w="3175">
              <a:solidFill>
                <a:srgbClr val="000080"/>
              </a:solidFill>
              <a:prstDash val="solid"/>
            </a:ln>
          </c:spPr>
          <c:invertIfNegative val="0"/>
          <c:cat>
            <c:strRef>
              <c:f>Data!$C$8:$C$81</c:f>
              <c:strCache>
                <c:ptCount val="74"/>
                <c:pt idx="0">
                  <c:v>CCDISP1</c:v>
                </c:pt>
                <c:pt idx="1">
                  <c:v>BV1</c:v>
                </c:pt>
                <c:pt idx="2">
                  <c:v>WCSO1</c:v>
                </c:pt>
                <c:pt idx="3">
                  <c:v>PROV-1</c:v>
                </c:pt>
                <c:pt idx="4">
                  <c:v>HB1</c:v>
                </c:pt>
                <c:pt idx="5">
                  <c:v>WCSO2</c:v>
                </c:pt>
                <c:pt idx="6">
                  <c:v>SC1</c:v>
                </c:pt>
                <c:pt idx="7">
                  <c:v>CCDISP2</c:v>
                </c:pt>
                <c:pt idx="8">
                  <c:v>LOPD-1</c:v>
                </c:pt>
                <c:pt idx="9">
                  <c:v>WCJAIL</c:v>
                </c:pt>
                <c:pt idx="10">
                  <c:v>NBPDDISP</c:v>
                </c:pt>
                <c:pt idx="11">
                  <c:v>CCDISP3</c:v>
                </c:pt>
                <c:pt idx="12">
                  <c:v>OPS34</c:v>
                </c:pt>
                <c:pt idx="13">
                  <c:v>WCF-DISP</c:v>
                </c:pt>
                <c:pt idx="14">
                  <c:v>OPS24</c:v>
                </c:pt>
                <c:pt idx="15">
                  <c:v>ST-V</c:v>
                </c:pt>
                <c:pt idx="16">
                  <c:v>CCOMDISP</c:v>
                </c:pt>
                <c:pt idx="17">
                  <c:v>OPS25</c:v>
                </c:pt>
                <c:pt idx="18">
                  <c:v>INET</c:v>
                </c:pt>
                <c:pt idx="19">
                  <c:v>CCTAC1</c:v>
                </c:pt>
                <c:pt idx="20">
                  <c:v>HBPDREC</c:v>
                </c:pt>
                <c:pt idx="21">
                  <c:v>HB2</c:v>
                </c:pt>
                <c:pt idx="22">
                  <c:v>OPS33</c:v>
                </c:pt>
                <c:pt idx="23">
                  <c:v>WCLUT1</c:v>
                </c:pt>
                <c:pt idx="24">
                  <c:v>LOCOM</c:v>
                </c:pt>
                <c:pt idx="25">
                  <c:v>WCSOTAC2</c:v>
                </c:pt>
                <c:pt idx="26">
                  <c:v>WV-BUS-1</c:v>
                </c:pt>
                <c:pt idx="27">
                  <c:v>MER-PARK</c:v>
                </c:pt>
                <c:pt idx="28">
                  <c:v>BVPDREC</c:v>
                </c:pt>
                <c:pt idx="29">
                  <c:v>WCSOTAC1</c:v>
                </c:pt>
                <c:pt idx="30">
                  <c:v>OPS32</c:v>
                </c:pt>
                <c:pt idx="31">
                  <c:v>TCH</c:v>
                </c:pt>
                <c:pt idx="32">
                  <c:v>OPS35</c:v>
                </c:pt>
                <c:pt idx="33">
                  <c:v>OPS42</c:v>
                </c:pt>
                <c:pt idx="34">
                  <c:v>SWPDTAC1</c:v>
                </c:pt>
                <c:pt idx="35">
                  <c:v>OPS37</c:v>
                </c:pt>
                <c:pt idx="36">
                  <c:v>CCSO-SIU</c:v>
                </c:pt>
                <c:pt idx="37">
                  <c:v>WCCRTSEC</c:v>
                </c:pt>
                <c:pt idx="38">
                  <c:v>CCTAC2</c:v>
                </c:pt>
                <c:pt idx="39">
                  <c:v>CCCOURT</c:v>
                </c:pt>
                <c:pt idx="40">
                  <c:v>SRVNET</c:v>
                </c:pt>
                <c:pt idx="41">
                  <c:v>NFDISP</c:v>
                </c:pt>
                <c:pt idx="42">
                  <c:v>NDPDTAC2</c:v>
                </c:pt>
                <c:pt idx="43">
                  <c:v>WV-BUS-2</c:v>
                </c:pt>
                <c:pt idx="44">
                  <c:v>CCTAC3</c:v>
                </c:pt>
                <c:pt idx="45">
                  <c:v>BVPDTAC2</c:v>
                </c:pt>
                <c:pt idx="46">
                  <c:v>OPS26</c:v>
                </c:pt>
                <c:pt idx="47">
                  <c:v>BV2</c:v>
                </c:pt>
                <c:pt idx="48">
                  <c:v>BVPDDET</c:v>
                </c:pt>
                <c:pt idx="49">
                  <c:v>CC-F4-PATCH</c:v>
                </c:pt>
                <c:pt idx="50">
                  <c:v>BVPDTAC1</c:v>
                </c:pt>
                <c:pt idx="51">
                  <c:v>HBPDDET</c:v>
                </c:pt>
                <c:pt idx="52">
                  <c:v>FGPDREC</c:v>
                </c:pt>
                <c:pt idx="53">
                  <c:v>WALAW1</c:v>
                </c:pt>
                <c:pt idx="54">
                  <c:v>TIPDTAC1</c:v>
                </c:pt>
                <c:pt idx="55">
                  <c:v>PROVNBG</c:v>
                </c:pt>
                <c:pt idx="56">
                  <c:v>IGET</c:v>
                </c:pt>
                <c:pt idx="57">
                  <c:v>CCFTRN1</c:v>
                </c:pt>
                <c:pt idx="58">
                  <c:v>SC2</c:v>
                </c:pt>
                <c:pt idx="59">
                  <c:v>WASHA</c:v>
                </c:pt>
                <c:pt idx="60">
                  <c:v>COPDDET</c:v>
                </c:pt>
                <c:pt idx="61">
                  <c:v>PARKS-1</c:v>
                </c:pt>
                <c:pt idx="62">
                  <c:v>KAISERTAN</c:v>
                </c:pt>
                <c:pt idx="63">
                  <c:v>CNBYDET</c:v>
                </c:pt>
                <c:pt idx="64">
                  <c:v>CLACKA</c:v>
                </c:pt>
                <c:pt idx="65">
                  <c:v>SWPW1</c:v>
                </c:pt>
                <c:pt idx="66">
                  <c:v>WCSODET</c:v>
                </c:pt>
                <c:pt idx="67">
                  <c:v>DUNOPS</c:v>
                </c:pt>
                <c:pt idx="68">
                  <c:v>WCF-TRN1</c:v>
                </c:pt>
                <c:pt idx="69">
                  <c:v>WASHB</c:v>
                </c:pt>
                <c:pt idx="70">
                  <c:v>CCSOSWAT</c:v>
                </c:pt>
                <c:pt idx="71">
                  <c:v>FO-FLAG</c:v>
                </c:pt>
                <c:pt idx="72">
                  <c:v>OPS39</c:v>
                </c:pt>
                <c:pt idx="73">
                  <c:v>LOPW2</c:v>
                </c:pt>
              </c:strCache>
            </c:strRef>
          </c:cat>
          <c:val>
            <c:numRef>
              <c:f>Data!$D$8:$D$81</c:f>
              <c:numCache>
                <c:formatCode>#,##0.0</c:formatCode>
                <c:ptCount val="74"/>
                <c:pt idx="0">
                  <c:v>84242.366666000002</c:v>
                </c:pt>
                <c:pt idx="1">
                  <c:v>76499.55</c:v>
                </c:pt>
                <c:pt idx="2">
                  <c:v>74906.533332999999</c:v>
                </c:pt>
                <c:pt idx="3">
                  <c:v>63020.766666000003</c:v>
                </c:pt>
                <c:pt idx="4">
                  <c:v>61192.866666000002</c:v>
                </c:pt>
                <c:pt idx="5">
                  <c:v>56474.6</c:v>
                </c:pt>
                <c:pt idx="6">
                  <c:v>53607.783332999999</c:v>
                </c:pt>
                <c:pt idx="7">
                  <c:v>48104.333333000002</c:v>
                </c:pt>
                <c:pt idx="8">
                  <c:v>46472.166665999997</c:v>
                </c:pt>
                <c:pt idx="9">
                  <c:v>39208.616666000002</c:v>
                </c:pt>
                <c:pt idx="10">
                  <c:v>35425.533332999999</c:v>
                </c:pt>
                <c:pt idx="11">
                  <c:v>33064.133332999998</c:v>
                </c:pt>
                <c:pt idx="12">
                  <c:v>25560.133333000002</c:v>
                </c:pt>
                <c:pt idx="13">
                  <c:v>23654.9</c:v>
                </c:pt>
                <c:pt idx="14">
                  <c:v>16631.45</c:v>
                </c:pt>
                <c:pt idx="15">
                  <c:v>15567.766666</c:v>
                </c:pt>
                <c:pt idx="16">
                  <c:v>10369.166665999999</c:v>
                </c:pt>
                <c:pt idx="17">
                  <c:v>9258.9</c:v>
                </c:pt>
                <c:pt idx="18">
                  <c:v>9004.9500000000007</c:v>
                </c:pt>
                <c:pt idx="19">
                  <c:v>8626.4333330000009</c:v>
                </c:pt>
                <c:pt idx="20">
                  <c:v>8516.0333329999994</c:v>
                </c:pt>
                <c:pt idx="21">
                  <c:v>8456.7000000000007</c:v>
                </c:pt>
                <c:pt idx="22">
                  <c:v>7332.4166660000001</c:v>
                </c:pt>
                <c:pt idx="23">
                  <c:v>7219.6833329999999</c:v>
                </c:pt>
                <c:pt idx="24">
                  <c:v>7091.8</c:v>
                </c:pt>
                <c:pt idx="25">
                  <c:v>6796.2333330000001</c:v>
                </c:pt>
                <c:pt idx="26">
                  <c:v>6623.4666660000003</c:v>
                </c:pt>
                <c:pt idx="27">
                  <c:v>5981.9333329999999</c:v>
                </c:pt>
                <c:pt idx="28">
                  <c:v>5878.1333329999998</c:v>
                </c:pt>
                <c:pt idx="29">
                  <c:v>5835.6833329999999</c:v>
                </c:pt>
                <c:pt idx="30">
                  <c:v>5632.3666659999999</c:v>
                </c:pt>
                <c:pt idx="31">
                  <c:v>5145.55</c:v>
                </c:pt>
                <c:pt idx="32">
                  <c:v>4737.2666660000004</c:v>
                </c:pt>
                <c:pt idx="33">
                  <c:v>4718.3500000000004</c:v>
                </c:pt>
                <c:pt idx="34">
                  <c:v>4679.6333329999998</c:v>
                </c:pt>
                <c:pt idx="35">
                  <c:v>4489.3999999999996</c:v>
                </c:pt>
                <c:pt idx="36">
                  <c:v>4483.2666660000004</c:v>
                </c:pt>
                <c:pt idx="37">
                  <c:v>4237.3833329999998</c:v>
                </c:pt>
                <c:pt idx="38">
                  <c:v>4181.8333329999996</c:v>
                </c:pt>
                <c:pt idx="39">
                  <c:v>3968.266666</c:v>
                </c:pt>
                <c:pt idx="40">
                  <c:v>3942.583333</c:v>
                </c:pt>
                <c:pt idx="41">
                  <c:v>3636.3833330000002</c:v>
                </c:pt>
                <c:pt idx="42">
                  <c:v>3582.45</c:v>
                </c:pt>
                <c:pt idx="43">
                  <c:v>3198.9333329999999</c:v>
                </c:pt>
                <c:pt idx="44">
                  <c:v>3058.8</c:v>
                </c:pt>
                <c:pt idx="45">
                  <c:v>2917.75</c:v>
                </c:pt>
                <c:pt idx="46">
                  <c:v>2866.3</c:v>
                </c:pt>
                <c:pt idx="47">
                  <c:v>2764.5666660000002</c:v>
                </c:pt>
                <c:pt idx="48">
                  <c:v>2688.7</c:v>
                </c:pt>
                <c:pt idx="49">
                  <c:v>2559.75</c:v>
                </c:pt>
                <c:pt idx="50">
                  <c:v>2470.35</c:v>
                </c:pt>
                <c:pt idx="51">
                  <c:v>2414.4499999999998</c:v>
                </c:pt>
                <c:pt idx="52">
                  <c:v>2404.9666659999998</c:v>
                </c:pt>
                <c:pt idx="53">
                  <c:v>2246.266666</c:v>
                </c:pt>
                <c:pt idx="54">
                  <c:v>2028.083333</c:v>
                </c:pt>
                <c:pt idx="55">
                  <c:v>1747.3666659999999</c:v>
                </c:pt>
                <c:pt idx="56">
                  <c:v>1580.216666</c:v>
                </c:pt>
                <c:pt idx="57">
                  <c:v>1551.3666659999999</c:v>
                </c:pt>
                <c:pt idx="58">
                  <c:v>1499.083333</c:v>
                </c:pt>
                <c:pt idx="59">
                  <c:v>1418.4833329999999</c:v>
                </c:pt>
                <c:pt idx="60">
                  <c:v>1402.0333330000001</c:v>
                </c:pt>
                <c:pt idx="61">
                  <c:v>1298.633333</c:v>
                </c:pt>
                <c:pt idx="62">
                  <c:v>1200.9333329999999</c:v>
                </c:pt>
                <c:pt idx="63">
                  <c:v>1188</c:v>
                </c:pt>
                <c:pt idx="64">
                  <c:v>1132.7</c:v>
                </c:pt>
                <c:pt idx="65">
                  <c:v>1076.883333</c:v>
                </c:pt>
                <c:pt idx="66">
                  <c:v>1008.133333</c:v>
                </c:pt>
                <c:pt idx="67">
                  <c:v>893.6</c:v>
                </c:pt>
                <c:pt idx="68">
                  <c:v>754.66666599999996</c:v>
                </c:pt>
                <c:pt idx="69">
                  <c:v>707.13333299999999</c:v>
                </c:pt>
                <c:pt idx="70">
                  <c:v>686.28333299999997</c:v>
                </c:pt>
                <c:pt idx="71">
                  <c:v>676.43333299999995</c:v>
                </c:pt>
                <c:pt idx="72">
                  <c:v>666.65</c:v>
                </c:pt>
                <c:pt idx="73">
                  <c:v>655.65</c:v>
                </c:pt>
              </c:numCache>
            </c:numRef>
          </c:val>
        </c:ser>
        <c:dLbls>
          <c:showLegendKey val="0"/>
          <c:showVal val="0"/>
          <c:showCatName val="0"/>
          <c:showSerName val="0"/>
          <c:showPercent val="0"/>
          <c:showBubbleSize val="0"/>
        </c:dLbls>
        <c:gapWidth val="150"/>
        <c:shape val="cylinder"/>
        <c:axId val="259959040"/>
        <c:axId val="259969408"/>
        <c:axId val="0"/>
      </c:bar3DChart>
      <c:catAx>
        <c:axId val="259959040"/>
        <c:scaling>
          <c:orientation val="minMax"/>
        </c:scaling>
        <c:delete val="0"/>
        <c:axPos val="b"/>
        <c:title>
          <c:tx>
            <c:rich>
              <a:bodyPr/>
              <a:lstStyle/>
              <a:p>
                <a:pPr>
                  <a:defRPr sz="2400" b="1" i="0" u="none" strike="noStrike" baseline="0">
                    <a:solidFill>
                      <a:srgbClr val="EAEAEA"/>
                    </a:solidFill>
                    <a:latin typeface="Arial"/>
                    <a:ea typeface="Arial"/>
                    <a:cs typeface="Arial"/>
                  </a:defRPr>
                </a:pPr>
                <a:r>
                  <a:rPr lang="en-US" sz="2400"/>
                  <a:t>Talkgroups</a:t>
                </a:r>
              </a:p>
            </c:rich>
          </c:tx>
          <c:layout>
            <c:manualLayout>
              <c:xMode val="edge"/>
              <c:yMode val="edge"/>
              <c:x val="0.37850058296465477"/>
              <c:y val="0.91861661870579414"/>
            </c:manualLayout>
          </c:layout>
          <c:overlay val="0"/>
          <c:spPr>
            <a:noFill/>
            <a:ln w="25400">
              <a:noFill/>
            </a:ln>
          </c:spPr>
        </c:title>
        <c:numFmt formatCode="#,##0.0" sourceLinked="1"/>
        <c:majorTickMark val="out"/>
        <c:minorTickMark val="none"/>
        <c:tickLblPos val="low"/>
        <c:spPr>
          <a:ln w="3175">
            <a:solidFill>
              <a:srgbClr val="000000"/>
            </a:solidFill>
            <a:prstDash val="solid"/>
          </a:ln>
        </c:spPr>
        <c:txPr>
          <a:bodyPr rot="-5400000" vert="horz"/>
          <a:lstStyle/>
          <a:p>
            <a:pPr>
              <a:defRPr sz="750" b="0" i="0" u="none" strike="noStrike" baseline="0">
                <a:solidFill>
                  <a:srgbClr val="FFFFFF"/>
                </a:solidFill>
                <a:latin typeface="Verdana"/>
                <a:ea typeface="Verdana"/>
                <a:cs typeface="Verdana"/>
              </a:defRPr>
            </a:pPr>
            <a:endParaRPr lang="en-US"/>
          </a:p>
        </c:txPr>
        <c:crossAx val="259969408"/>
        <c:crosses val="autoZero"/>
        <c:auto val="1"/>
        <c:lblAlgn val="ctr"/>
        <c:lblOffset val="100"/>
        <c:tickLblSkip val="1"/>
        <c:tickMarkSkip val="1"/>
        <c:noMultiLvlLbl val="0"/>
      </c:catAx>
      <c:valAx>
        <c:axId val="259969408"/>
        <c:scaling>
          <c:orientation val="minMax"/>
        </c:scaling>
        <c:delete val="0"/>
        <c:axPos val="l"/>
        <c:majorGridlines>
          <c:spPr>
            <a:ln w="3175">
              <a:solidFill>
                <a:srgbClr val="000000"/>
              </a:solidFill>
              <a:prstDash val="solid"/>
            </a:ln>
          </c:spPr>
        </c:majorGridlines>
        <c:title>
          <c:tx>
            <c:rich>
              <a:bodyPr/>
              <a:lstStyle/>
              <a:p>
                <a:pPr>
                  <a:defRPr sz="3200" b="1" i="0" u="none" strike="noStrike" baseline="0">
                    <a:solidFill>
                      <a:srgbClr val="EAEAEA"/>
                    </a:solidFill>
                    <a:latin typeface="Arial"/>
                    <a:ea typeface="Arial"/>
                    <a:cs typeface="Arial"/>
                  </a:defRPr>
                </a:pPr>
                <a:r>
                  <a:rPr lang="en-US" sz="3200"/>
                  <a:t>Minutes</a:t>
                </a:r>
              </a:p>
            </c:rich>
          </c:tx>
          <c:layout>
            <c:manualLayout>
              <c:xMode val="edge"/>
              <c:yMode val="edge"/>
              <c:x val="1.5197542497857139E-2"/>
              <c:y val="0.38732708612226685"/>
            </c:manualLayout>
          </c:layout>
          <c:overlay val="0"/>
          <c:spPr>
            <a:noFill/>
            <a:ln w="25400">
              <a:noFill/>
            </a:ln>
          </c:spPr>
        </c:title>
        <c:numFmt formatCode="#,##0" sourceLinked="0"/>
        <c:majorTickMark val="out"/>
        <c:minorTickMark val="none"/>
        <c:tickLblPos val="nextTo"/>
        <c:spPr>
          <a:ln w="3175">
            <a:solidFill>
              <a:srgbClr val="000000"/>
            </a:solidFill>
            <a:prstDash val="solid"/>
          </a:ln>
        </c:spPr>
        <c:txPr>
          <a:bodyPr rot="0" vert="horz"/>
          <a:lstStyle/>
          <a:p>
            <a:pPr>
              <a:defRPr sz="950" b="0" i="0" u="none" strike="noStrike" baseline="0">
                <a:solidFill>
                  <a:srgbClr val="EAEAEA"/>
                </a:solidFill>
                <a:latin typeface="Arial"/>
                <a:ea typeface="Arial"/>
                <a:cs typeface="Arial"/>
              </a:defRPr>
            </a:pPr>
            <a:endParaRPr lang="en-US"/>
          </a:p>
        </c:txPr>
        <c:crossAx val="259959040"/>
        <c:crosses val="autoZero"/>
        <c:crossBetween val="between"/>
      </c:valAx>
      <c:spPr>
        <a:noFill/>
        <a:ln w="25400">
          <a:noFill/>
        </a:ln>
      </c:spPr>
    </c:plotArea>
    <c:plotVisOnly val="1"/>
    <c:dispBlanksAs val="gap"/>
    <c:showDLblsOverMax val="0"/>
  </c:chart>
  <c:spPr>
    <a:gradFill rotWithShape="0">
      <a:gsLst>
        <a:gs pos="0">
          <a:schemeClr val="tx2">
            <a:lumMod val="40000"/>
            <a:lumOff val="60000"/>
          </a:schemeClr>
        </a:gs>
        <a:gs pos="100000">
          <a:srgbClr val="003366">
            <a:gamma/>
            <a:shade val="66275"/>
            <a:invGamma/>
          </a:srgbClr>
        </a:gs>
      </a:gsLst>
      <a:path path="rect">
        <a:fillToRect l="50000" t="50000" r="50000" b="50000"/>
      </a:path>
    </a:gradFill>
    <a:ln w="3175">
      <a:solidFill>
        <a:srgbClr val="000000"/>
      </a:solidFill>
      <a:prstDash val="solid"/>
    </a:ln>
  </c:spPr>
  <c:txPr>
    <a:bodyPr/>
    <a:lstStyle/>
    <a:p>
      <a:pPr>
        <a:defRPr sz="11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378037562655529"/>
          <c:y val="2.0166596267155407E-2"/>
          <c:w val="0.83196318430027993"/>
          <c:h val="0.80714047924168986"/>
        </c:manualLayout>
      </c:layout>
      <c:scatterChart>
        <c:scatterStyle val="smoothMarker"/>
        <c:varyColors val="0"/>
        <c:ser>
          <c:idx val="0"/>
          <c:order val="0"/>
          <c:tx>
            <c:strRef>
              <c:f>Sheet1!$D$3</c:f>
              <c:strCache>
                <c:ptCount val="1"/>
                <c:pt idx="0">
                  <c:v>FDMA</c:v>
                </c:pt>
              </c:strCache>
            </c:strRef>
          </c:tx>
          <c:spPr>
            <a:ln w="63500">
              <a:solidFill>
                <a:srgbClr val="FF0000"/>
              </a:solidFill>
            </a:ln>
          </c:spPr>
          <c:marker>
            <c:symbol val="none"/>
          </c:marker>
          <c:xVal>
            <c:numRef>
              <c:f>Sheet1!$C$4:$C$101</c:f>
              <c:numCache>
                <c:formatCode>General</c:formatCode>
                <c:ptCount val="98"/>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pt idx="14">
                  <c:v>375</c:v>
                </c:pt>
                <c:pt idx="15">
                  <c:v>400</c:v>
                </c:pt>
                <c:pt idx="16">
                  <c:v>425</c:v>
                </c:pt>
                <c:pt idx="17">
                  <c:v>450</c:v>
                </c:pt>
                <c:pt idx="18">
                  <c:v>475</c:v>
                </c:pt>
                <c:pt idx="19">
                  <c:v>500</c:v>
                </c:pt>
                <c:pt idx="20">
                  <c:v>525</c:v>
                </c:pt>
                <c:pt idx="21">
                  <c:v>550</c:v>
                </c:pt>
                <c:pt idx="22">
                  <c:v>575</c:v>
                </c:pt>
                <c:pt idx="23">
                  <c:v>600</c:v>
                </c:pt>
                <c:pt idx="24">
                  <c:v>625</c:v>
                </c:pt>
                <c:pt idx="25">
                  <c:v>650</c:v>
                </c:pt>
                <c:pt idx="26">
                  <c:v>675</c:v>
                </c:pt>
                <c:pt idx="27">
                  <c:v>700</c:v>
                </c:pt>
                <c:pt idx="28">
                  <c:v>725</c:v>
                </c:pt>
                <c:pt idx="29">
                  <c:v>750</c:v>
                </c:pt>
                <c:pt idx="30">
                  <c:v>775</c:v>
                </c:pt>
                <c:pt idx="31">
                  <c:v>800</c:v>
                </c:pt>
                <c:pt idx="32">
                  <c:v>825</c:v>
                </c:pt>
                <c:pt idx="33">
                  <c:v>850</c:v>
                </c:pt>
                <c:pt idx="34">
                  <c:v>875</c:v>
                </c:pt>
                <c:pt idx="35">
                  <c:v>900</c:v>
                </c:pt>
                <c:pt idx="36">
                  <c:v>925</c:v>
                </c:pt>
                <c:pt idx="37">
                  <c:v>950</c:v>
                </c:pt>
                <c:pt idx="38">
                  <c:v>975</c:v>
                </c:pt>
                <c:pt idx="39">
                  <c:v>1000</c:v>
                </c:pt>
                <c:pt idx="40">
                  <c:v>1025</c:v>
                </c:pt>
                <c:pt idx="41">
                  <c:v>1050</c:v>
                </c:pt>
                <c:pt idx="42">
                  <c:v>1075</c:v>
                </c:pt>
                <c:pt idx="43">
                  <c:v>1100</c:v>
                </c:pt>
                <c:pt idx="44">
                  <c:v>1125</c:v>
                </c:pt>
                <c:pt idx="45">
                  <c:v>1150</c:v>
                </c:pt>
                <c:pt idx="46">
                  <c:v>1175</c:v>
                </c:pt>
                <c:pt idx="47">
                  <c:v>1200</c:v>
                </c:pt>
                <c:pt idx="48">
                  <c:v>1225</c:v>
                </c:pt>
                <c:pt idx="49">
                  <c:v>1250</c:v>
                </c:pt>
                <c:pt idx="50">
                  <c:v>1275</c:v>
                </c:pt>
                <c:pt idx="51">
                  <c:v>1300</c:v>
                </c:pt>
                <c:pt idx="52">
                  <c:v>1325</c:v>
                </c:pt>
                <c:pt idx="53">
                  <c:v>1350</c:v>
                </c:pt>
                <c:pt idx="54">
                  <c:v>1375</c:v>
                </c:pt>
                <c:pt idx="55">
                  <c:v>1400</c:v>
                </c:pt>
                <c:pt idx="56">
                  <c:v>1425</c:v>
                </c:pt>
                <c:pt idx="57">
                  <c:v>1450</c:v>
                </c:pt>
                <c:pt idx="58">
                  <c:v>1475</c:v>
                </c:pt>
                <c:pt idx="59">
                  <c:v>1500</c:v>
                </c:pt>
                <c:pt idx="60">
                  <c:v>1525</c:v>
                </c:pt>
                <c:pt idx="61">
                  <c:v>1550</c:v>
                </c:pt>
                <c:pt idx="62">
                  <c:v>1575</c:v>
                </c:pt>
                <c:pt idx="63">
                  <c:v>1600</c:v>
                </c:pt>
                <c:pt idx="64">
                  <c:v>1625</c:v>
                </c:pt>
                <c:pt idx="65">
                  <c:v>1650</c:v>
                </c:pt>
                <c:pt idx="66">
                  <c:v>1675</c:v>
                </c:pt>
                <c:pt idx="67">
                  <c:v>1700</c:v>
                </c:pt>
                <c:pt idx="68">
                  <c:v>1725</c:v>
                </c:pt>
                <c:pt idx="69">
                  <c:v>1750</c:v>
                </c:pt>
                <c:pt idx="70">
                  <c:v>1775</c:v>
                </c:pt>
                <c:pt idx="71">
                  <c:v>1800</c:v>
                </c:pt>
                <c:pt idx="72">
                  <c:v>1825</c:v>
                </c:pt>
                <c:pt idx="73">
                  <c:v>1850</c:v>
                </c:pt>
                <c:pt idx="74">
                  <c:v>1875</c:v>
                </c:pt>
                <c:pt idx="75">
                  <c:v>1900</c:v>
                </c:pt>
                <c:pt idx="76">
                  <c:v>1925</c:v>
                </c:pt>
                <c:pt idx="77">
                  <c:v>1950</c:v>
                </c:pt>
                <c:pt idx="78">
                  <c:v>1975</c:v>
                </c:pt>
                <c:pt idx="79">
                  <c:v>2000</c:v>
                </c:pt>
                <c:pt idx="80">
                  <c:v>2025</c:v>
                </c:pt>
                <c:pt idx="81">
                  <c:v>2050</c:v>
                </c:pt>
                <c:pt idx="82">
                  <c:v>2075</c:v>
                </c:pt>
                <c:pt idx="83">
                  <c:v>2100</c:v>
                </c:pt>
                <c:pt idx="84">
                  <c:v>2125</c:v>
                </c:pt>
                <c:pt idx="85">
                  <c:v>2150</c:v>
                </c:pt>
                <c:pt idx="86">
                  <c:v>2175</c:v>
                </c:pt>
                <c:pt idx="87">
                  <c:v>2200</c:v>
                </c:pt>
                <c:pt idx="88">
                  <c:v>2225</c:v>
                </c:pt>
                <c:pt idx="89">
                  <c:v>2250</c:v>
                </c:pt>
                <c:pt idx="90">
                  <c:v>2275</c:v>
                </c:pt>
                <c:pt idx="91">
                  <c:v>2300</c:v>
                </c:pt>
                <c:pt idx="92">
                  <c:v>2325</c:v>
                </c:pt>
                <c:pt idx="93">
                  <c:v>2350</c:v>
                </c:pt>
                <c:pt idx="94">
                  <c:v>2375</c:v>
                </c:pt>
                <c:pt idx="95">
                  <c:v>2400</c:v>
                </c:pt>
                <c:pt idx="96">
                  <c:v>2425</c:v>
                </c:pt>
                <c:pt idx="97">
                  <c:v>2450</c:v>
                </c:pt>
              </c:numCache>
            </c:numRef>
          </c:xVal>
          <c:yVal>
            <c:numRef>
              <c:f>Sheet1!$D$4:$D$101</c:f>
              <c:numCache>
                <c:formatCode>General</c:formatCode>
                <c:ptCount val="98"/>
                <c:pt idx="0">
                  <c:v>4</c:v>
                </c:pt>
                <c:pt idx="1">
                  <c:v>4</c:v>
                </c:pt>
                <c:pt idx="2">
                  <c:v>5</c:v>
                </c:pt>
                <c:pt idx="3">
                  <c:v>5</c:v>
                </c:pt>
                <c:pt idx="4">
                  <c:v>6</c:v>
                </c:pt>
                <c:pt idx="5">
                  <c:v>6</c:v>
                </c:pt>
                <c:pt idx="6">
                  <c:v>6</c:v>
                </c:pt>
                <c:pt idx="7">
                  <c:v>7</c:v>
                </c:pt>
                <c:pt idx="8">
                  <c:v>7</c:v>
                </c:pt>
                <c:pt idx="9">
                  <c:v>7</c:v>
                </c:pt>
                <c:pt idx="10">
                  <c:v>8</c:v>
                </c:pt>
                <c:pt idx="11">
                  <c:v>8</c:v>
                </c:pt>
                <c:pt idx="12">
                  <c:v>8</c:v>
                </c:pt>
                <c:pt idx="13">
                  <c:v>9</c:v>
                </c:pt>
                <c:pt idx="14">
                  <c:v>9</c:v>
                </c:pt>
                <c:pt idx="15">
                  <c:v>9</c:v>
                </c:pt>
                <c:pt idx="16">
                  <c:v>10</c:v>
                </c:pt>
                <c:pt idx="17">
                  <c:v>10</c:v>
                </c:pt>
                <c:pt idx="18">
                  <c:v>10</c:v>
                </c:pt>
                <c:pt idx="19">
                  <c:v>11</c:v>
                </c:pt>
                <c:pt idx="20">
                  <c:v>11</c:v>
                </c:pt>
                <c:pt idx="21">
                  <c:v>11</c:v>
                </c:pt>
                <c:pt idx="22">
                  <c:v>11</c:v>
                </c:pt>
                <c:pt idx="23">
                  <c:v>12</c:v>
                </c:pt>
                <c:pt idx="24">
                  <c:v>12</c:v>
                </c:pt>
                <c:pt idx="25">
                  <c:v>12</c:v>
                </c:pt>
                <c:pt idx="26">
                  <c:v>13</c:v>
                </c:pt>
                <c:pt idx="27">
                  <c:v>13</c:v>
                </c:pt>
                <c:pt idx="28">
                  <c:v>13</c:v>
                </c:pt>
                <c:pt idx="29">
                  <c:v>13</c:v>
                </c:pt>
                <c:pt idx="30">
                  <c:v>14</c:v>
                </c:pt>
                <c:pt idx="31">
                  <c:v>14</c:v>
                </c:pt>
                <c:pt idx="32">
                  <c:v>14</c:v>
                </c:pt>
                <c:pt idx="33">
                  <c:v>15</c:v>
                </c:pt>
                <c:pt idx="34">
                  <c:v>15</c:v>
                </c:pt>
                <c:pt idx="35">
                  <c:v>15</c:v>
                </c:pt>
                <c:pt idx="36">
                  <c:v>15</c:v>
                </c:pt>
                <c:pt idx="37">
                  <c:v>16</c:v>
                </c:pt>
                <c:pt idx="38">
                  <c:v>16</c:v>
                </c:pt>
                <c:pt idx="39">
                  <c:v>16</c:v>
                </c:pt>
                <c:pt idx="40">
                  <c:v>16</c:v>
                </c:pt>
                <c:pt idx="41">
                  <c:v>17</c:v>
                </c:pt>
                <c:pt idx="42">
                  <c:v>17</c:v>
                </c:pt>
                <c:pt idx="43">
                  <c:v>17</c:v>
                </c:pt>
                <c:pt idx="44">
                  <c:v>17</c:v>
                </c:pt>
                <c:pt idx="45">
                  <c:v>18</c:v>
                </c:pt>
                <c:pt idx="46">
                  <c:v>18</c:v>
                </c:pt>
                <c:pt idx="47">
                  <c:v>18</c:v>
                </c:pt>
                <c:pt idx="48">
                  <c:v>18</c:v>
                </c:pt>
                <c:pt idx="49">
                  <c:v>19</c:v>
                </c:pt>
                <c:pt idx="50">
                  <c:v>19</c:v>
                </c:pt>
                <c:pt idx="51">
                  <c:v>19</c:v>
                </c:pt>
                <c:pt idx="52">
                  <c:v>19</c:v>
                </c:pt>
                <c:pt idx="53">
                  <c:v>20</c:v>
                </c:pt>
                <c:pt idx="54">
                  <c:v>20</c:v>
                </c:pt>
                <c:pt idx="55">
                  <c:v>20</c:v>
                </c:pt>
                <c:pt idx="56">
                  <c:v>20</c:v>
                </c:pt>
                <c:pt idx="57">
                  <c:v>21</c:v>
                </c:pt>
                <c:pt idx="58">
                  <c:v>21</c:v>
                </c:pt>
                <c:pt idx="59">
                  <c:v>21</c:v>
                </c:pt>
                <c:pt idx="60">
                  <c:v>21</c:v>
                </c:pt>
                <c:pt idx="61">
                  <c:v>22</c:v>
                </c:pt>
                <c:pt idx="62">
                  <c:v>22</c:v>
                </c:pt>
                <c:pt idx="63">
                  <c:v>22</c:v>
                </c:pt>
                <c:pt idx="64">
                  <c:v>22</c:v>
                </c:pt>
                <c:pt idx="65">
                  <c:v>23</c:v>
                </c:pt>
                <c:pt idx="66">
                  <c:v>23</c:v>
                </c:pt>
                <c:pt idx="67">
                  <c:v>23</c:v>
                </c:pt>
                <c:pt idx="68">
                  <c:v>23</c:v>
                </c:pt>
                <c:pt idx="69">
                  <c:v>24</c:v>
                </c:pt>
                <c:pt idx="70">
                  <c:v>24</c:v>
                </c:pt>
                <c:pt idx="71">
                  <c:v>24</c:v>
                </c:pt>
                <c:pt idx="72">
                  <c:v>24</c:v>
                </c:pt>
                <c:pt idx="73">
                  <c:v>25</c:v>
                </c:pt>
                <c:pt idx="74">
                  <c:v>25</c:v>
                </c:pt>
                <c:pt idx="75">
                  <c:v>25</c:v>
                </c:pt>
                <c:pt idx="76">
                  <c:v>25</c:v>
                </c:pt>
                <c:pt idx="77">
                  <c:v>26</c:v>
                </c:pt>
                <c:pt idx="78">
                  <c:v>26</c:v>
                </c:pt>
                <c:pt idx="79">
                  <c:v>26</c:v>
                </c:pt>
                <c:pt idx="80">
                  <c:v>26</c:v>
                </c:pt>
                <c:pt idx="81">
                  <c:v>27</c:v>
                </c:pt>
                <c:pt idx="82">
                  <c:v>27</c:v>
                </c:pt>
                <c:pt idx="83">
                  <c:v>27</c:v>
                </c:pt>
                <c:pt idx="84">
                  <c:v>27</c:v>
                </c:pt>
                <c:pt idx="85">
                  <c:v>27</c:v>
                </c:pt>
                <c:pt idx="86">
                  <c:v>28</c:v>
                </c:pt>
                <c:pt idx="87">
                  <c:v>28</c:v>
                </c:pt>
                <c:pt idx="88">
                  <c:v>28</c:v>
                </c:pt>
                <c:pt idx="89">
                  <c:v>28</c:v>
                </c:pt>
                <c:pt idx="90">
                  <c:v>29</c:v>
                </c:pt>
                <c:pt idx="91">
                  <c:v>29</c:v>
                </c:pt>
                <c:pt idx="92">
                  <c:v>29</c:v>
                </c:pt>
                <c:pt idx="93">
                  <c:v>29</c:v>
                </c:pt>
                <c:pt idx="94">
                  <c:v>30</c:v>
                </c:pt>
                <c:pt idx="95">
                  <c:v>30</c:v>
                </c:pt>
                <c:pt idx="96">
                  <c:v>30</c:v>
                </c:pt>
                <c:pt idx="97">
                  <c:v>30</c:v>
                </c:pt>
              </c:numCache>
            </c:numRef>
          </c:yVal>
          <c:smooth val="1"/>
        </c:ser>
        <c:ser>
          <c:idx val="1"/>
          <c:order val="1"/>
          <c:tx>
            <c:strRef>
              <c:f>Sheet1!$E$3</c:f>
              <c:strCache>
                <c:ptCount val="1"/>
                <c:pt idx="0">
                  <c:v>TDMA</c:v>
                </c:pt>
              </c:strCache>
            </c:strRef>
          </c:tx>
          <c:spPr>
            <a:ln w="63500">
              <a:solidFill>
                <a:schemeClr val="accent3">
                  <a:lumMod val="50000"/>
                </a:schemeClr>
              </a:solidFill>
            </a:ln>
          </c:spPr>
          <c:marker>
            <c:symbol val="none"/>
          </c:marker>
          <c:xVal>
            <c:numRef>
              <c:f>Sheet1!$C$4:$C$101</c:f>
              <c:numCache>
                <c:formatCode>General</c:formatCode>
                <c:ptCount val="98"/>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pt idx="14">
                  <c:v>375</c:v>
                </c:pt>
                <c:pt idx="15">
                  <c:v>400</c:v>
                </c:pt>
                <c:pt idx="16">
                  <c:v>425</c:v>
                </c:pt>
                <c:pt idx="17">
                  <c:v>450</c:v>
                </c:pt>
                <c:pt idx="18">
                  <c:v>475</c:v>
                </c:pt>
                <c:pt idx="19">
                  <c:v>500</c:v>
                </c:pt>
                <c:pt idx="20">
                  <c:v>525</c:v>
                </c:pt>
                <c:pt idx="21">
                  <c:v>550</c:v>
                </c:pt>
                <c:pt idx="22">
                  <c:v>575</c:v>
                </c:pt>
                <c:pt idx="23">
                  <c:v>600</c:v>
                </c:pt>
                <c:pt idx="24">
                  <c:v>625</c:v>
                </c:pt>
                <c:pt idx="25">
                  <c:v>650</c:v>
                </c:pt>
                <c:pt idx="26">
                  <c:v>675</c:v>
                </c:pt>
                <c:pt idx="27">
                  <c:v>700</c:v>
                </c:pt>
                <c:pt idx="28">
                  <c:v>725</c:v>
                </c:pt>
                <c:pt idx="29">
                  <c:v>750</c:v>
                </c:pt>
                <c:pt idx="30">
                  <c:v>775</c:v>
                </c:pt>
                <c:pt idx="31">
                  <c:v>800</c:v>
                </c:pt>
                <c:pt idx="32">
                  <c:v>825</c:v>
                </c:pt>
                <c:pt idx="33">
                  <c:v>850</c:v>
                </c:pt>
                <c:pt idx="34">
                  <c:v>875</c:v>
                </c:pt>
                <c:pt idx="35">
                  <c:v>900</c:v>
                </c:pt>
                <c:pt idx="36">
                  <c:v>925</c:v>
                </c:pt>
                <c:pt idx="37">
                  <c:v>950</c:v>
                </c:pt>
                <c:pt idx="38">
                  <c:v>975</c:v>
                </c:pt>
                <c:pt idx="39">
                  <c:v>1000</c:v>
                </c:pt>
                <c:pt idx="40">
                  <c:v>1025</c:v>
                </c:pt>
                <c:pt idx="41">
                  <c:v>1050</c:v>
                </c:pt>
                <c:pt idx="42">
                  <c:v>1075</c:v>
                </c:pt>
                <c:pt idx="43">
                  <c:v>1100</c:v>
                </c:pt>
                <c:pt idx="44">
                  <c:v>1125</c:v>
                </c:pt>
                <c:pt idx="45">
                  <c:v>1150</c:v>
                </c:pt>
                <c:pt idx="46">
                  <c:v>1175</c:v>
                </c:pt>
                <c:pt idx="47">
                  <c:v>1200</c:v>
                </c:pt>
                <c:pt idx="48">
                  <c:v>1225</c:v>
                </c:pt>
                <c:pt idx="49">
                  <c:v>1250</c:v>
                </c:pt>
                <c:pt idx="50">
                  <c:v>1275</c:v>
                </c:pt>
                <c:pt idx="51">
                  <c:v>1300</c:v>
                </c:pt>
                <c:pt idx="52">
                  <c:v>1325</c:v>
                </c:pt>
                <c:pt idx="53">
                  <c:v>1350</c:v>
                </c:pt>
                <c:pt idx="54">
                  <c:v>1375</c:v>
                </c:pt>
                <c:pt idx="55">
                  <c:v>1400</c:v>
                </c:pt>
                <c:pt idx="56">
                  <c:v>1425</c:v>
                </c:pt>
                <c:pt idx="57">
                  <c:v>1450</c:v>
                </c:pt>
                <c:pt idx="58">
                  <c:v>1475</c:v>
                </c:pt>
                <c:pt idx="59">
                  <c:v>1500</c:v>
                </c:pt>
                <c:pt idx="60">
                  <c:v>1525</c:v>
                </c:pt>
                <c:pt idx="61">
                  <c:v>1550</c:v>
                </c:pt>
                <c:pt idx="62">
                  <c:v>1575</c:v>
                </c:pt>
                <c:pt idx="63">
                  <c:v>1600</c:v>
                </c:pt>
                <c:pt idx="64">
                  <c:v>1625</c:v>
                </c:pt>
                <c:pt idx="65">
                  <c:v>1650</c:v>
                </c:pt>
                <c:pt idx="66">
                  <c:v>1675</c:v>
                </c:pt>
                <c:pt idx="67">
                  <c:v>1700</c:v>
                </c:pt>
                <c:pt idx="68">
                  <c:v>1725</c:v>
                </c:pt>
                <c:pt idx="69">
                  <c:v>1750</c:v>
                </c:pt>
                <c:pt idx="70">
                  <c:v>1775</c:v>
                </c:pt>
                <c:pt idx="71">
                  <c:v>1800</c:v>
                </c:pt>
                <c:pt idx="72">
                  <c:v>1825</c:v>
                </c:pt>
                <c:pt idx="73">
                  <c:v>1850</c:v>
                </c:pt>
                <c:pt idx="74">
                  <c:v>1875</c:v>
                </c:pt>
                <c:pt idx="75">
                  <c:v>1900</c:v>
                </c:pt>
                <c:pt idx="76">
                  <c:v>1925</c:v>
                </c:pt>
                <c:pt idx="77">
                  <c:v>1950</c:v>
                </c:pt>
                <c:pt idx="78">
                  <c:v>1975</c:v>
                </c:pt>
                <c:pt idx="79">
                  <c:v>2000</c:v>
                </c:pt>
                <c:pt idx="80">
                  <c:v>2025</c:v>
                </c:pt>
                <c:pt idx="81">
                  <c:v>2050</c:v>
                </c:pt>
                <c:pt idx="82">
                  <c:v>2075</c:v>
                </c:pt>
                <c:pt idx="83">
                  <c:v>2100</c:v>
                </c:pt>
                <c:pt idx="84">
                  <c:v>2125</c:v>
                </c:pt>
                <c:pt idx="85">
                  <c:v>2150</c:v>
                </c:pt>
                <c:pt idx="86">
                  <c:v>2175</c:v>
                </c:pt>
                <c:pt idx="87">
                  <c:v>2200</c:v>
                </c:pt>
                <c:pt idx="88">
                  <c:v>2225</c:v>
                </c:pt>
                <c:pt idx="89">
                  <c:v>2250</c:v>
                </c:pt>
                <c:pt idx="90">
                  <c:v>2275</c:v>
                </c:pt>
                <c:pt idx="91">
                  <c:v>2300</c:v>
                </c:pt>
                <c:pt idx="92">
                  <c:v>2325</c:v>
                </c:pt>
                <c:pt idx="93">
                  <c:v>2350</c:v>
                </c:pt>
                <c:pt idx="94">
                  <c:v>2375</c:v>
                </c:pt>
                <c:pt idx="95">
                  <c:v>2400</c:v>
                </c:pt>
                <c:pt idx="96">
                  <c:v>2425</c:v>
                </c:pt>
                <c:pt idx="97">
                  <c:v>2450</c:v>
                </c:pt>
              </c:numCache>
            </c:numRef>
          </c:xVal>
          <c:yVal>
            <c:numRef>
              <c:f>Sheet1!$E$4:$E$101</c:f>
              <c:numCache>
                <c:formatCode>General</c:formatCode>
                <c:ptCount val="98"/>
                <c:pt idx="0">
                  <c:v>3</c:v>
                </c:pt>
                <c:pt idx="1">
                  <c:v>3</c:v>
                </c:pt>
                <c:pt idx="2">
                  <c:v>3</c:v>
                </c:pt>
                <c:pt idx="3">
                  <c:v>3</c:v>
                </c:pt>
                <c:pt idx="4">
                  <c:v>4</c:v>
                </c:pt>
                <c:pt idx="5">
                  <c:v>4</c:v>
                </c:pt>
                <c:pt idx="6">
                  <c:v>4</c:v>
                </c:pt>
                <c:pt idx="7">
                  <c:v>4</c:v>
                </c:pt>
                <c:pt idx="8">
                  <c:v>4</c:v>
                </c:pt>
                <c:pt idx="9">
                  <c:v>4</c:v>
                </c:pt>
                <c:pt idx="10">
                  <c:v>5</c:v>
                </c:pt>
                <c:pt idx="11">
                  <c:v>5</c:v>
                </c:pt>
                <c:pt idx="12">
                  <c:v>5</c:v>
                </c:pt>
                <c:pt idx="13">
                  <c:v>5</c:v>
                </c:pt>
                <c:pt idx="14">
                  <c:v>5</c:v>
                </c:pt>
                <c:pt idx="15">
                  <c:v>5</c:v>
                </c:pt>
                <c:pt idx="16">
                  <c:v>6</c:v>
                </c:pt>
                <c:pt idx="17">
                  <c:v>6</c:v>
                </c:pt>
                <c:pt idx="18">
                  <c:v>6</c:v>
                </c:pt>
                <c:pt idx="19">
                  <c:v>6</c:v>
                </c:pt>
                <c:pt idx="20">
                  <c:v>6</c:v>
                </c:pt>
                <c:pt idx="21">
                  <c:v>6</c:v>
                </c:pt>
                <c:pt idx="22">
                  <c:v>6</c:v>
                </c:pt>
                <c:pt idx="23">
                  <c:v>7</c:v>
                </c:pt>
                <c:pt idx="24">
                  <c:v>7</c:v>
                </c:pt>
                <c:pt idx="25">
                  <c:v>7</c:v>
                </c:pt>
                <c:pt idx="26">
                  <c:v>7</c:v>
                </c:pt>
                <c:pt idx="27">
                  <c:v>7</c:v>
                </c:pt>
                <c:pt idx="28">
                  <c:v>7</c:v>
                </c:pt>
                <c:pt idx="29">
                  <c:v>7</c:v>
                </c:pt>
                <c:pt idx="30">
                  <c:v>8</c:v>
                </c:pt>
                <c:pt idx="31">
                  <c:v>8</c:v>
                </c:pt>
                <c:pt idx="32">
                  <c:v>8</c:v>
                </c:pt>
                <c:pt idx="33">
                  <c:v>8</c:v>
                </c:pt>
                <c:pt idx="34">
                  <c:v>8</c:v>
                </c:pt>
                <c:pt idx="35">
                  <c:v>8</c:v>
                </c:pt>
                <c:pt idx="36">
                  <c:v>8</c:v>
                </c:pt>
                <c:pt idx="37">
                  <c:v>9</c:v>
                </c:pt>
                <c:pt idx="38">
                  <c:v>9</c:v>
                </c:pt>
                <c:pt idx="39">
                  <c:v>9</c:v>
                </c:pt>
                <c:pt idx="40">
                  <c:v>9</c:v>
                </c:pt>
                <c:pt idx="41">
                  <c:v>9</c:v>
                </c:pt>
                <c:pt idx="42">
                  <c:v>9</c:v>
                </c:pt>
                <c:pt idx="43">
                  <c:v>9</c:v>
                </c:pt>
                <c:pt idx="44">
                  <c:v>9</c:v>
                </c:pt>
                <c:pt idx="45">
                  <c:v>10</c:v>
                </c:pt>
                <c:pt idx="46">
                  <c:v>10</c:v>
                </c:pt>
                <c:pt idx="47">
                  <c:v>10</c:v>
                </c:pt>
                <c:pt idx="48">
                  <c:v>10</c:v>
                </c:pt>
                <c:pt idx="49">
                  <c:v>10</c:v>
                </c:pt>
                <c:pt idx="50">
                  <c:v>10</c:v>
                </c:pt>
                <c:pt idx="51">
                  <c:v>10</c:v>
                </c:pt>
                <c:pt idx="52">
                  <c:v>10</c:v>
                </c:pt>
                <c:pt idx="53">
                  <c:v>11</c:v>
                </c:pt>
                <c:pt idx="54">
                  <c:v>11</c:v>
                </c:pt>
                <c:pt idx="55">
                  <c:v>11</c:v>
                </c:pt>
                <c:pt idx="56">
                  <c:v>11</c:v>
                </c:pt>
                <c:pt idx="57">
                  <c:v>11</c:v>
                </c:pt>
                <c:pt idx="58">
                  <c:v>11</c:v>
                </c:pt>
                <c:pt idx="59">
                  <c:v>11</c:v>
                </c:pt>
                <c:pt idx="60">
                  <c:v>11</c:v>
                </c:pt>
                <c:pt idx="61">
                  <c:v>12</c:v>
                </c:pt>
                <c:pt idx="62">
                  <c:v>12</c:v>
                </c:pt>
                <c:pt idx="63">
                  <c:v>12</c:v>
                </c:pt>
                <c:pt idx="64">
                  <c:v>12</c:v>
                </c:pt>
                <c:pt idx="65">
                  <c:v>12</c:v>
                </c:pt>
                <c:pt idx="66">
                  <c:v>12</c:v>
                </c:pt>
                <c:pt idx="67">
                  <c:v>12</c:v>
                </c:pt>
                <c:pt idx="68">
                  <c:v>12</c:v>
                </c:pt>
                <c:pt idx="69">
                  <c:v>13</c:v>
                </c:pt>
                <c:pt idx="70">
                  <c:v>13</c:v>
                </c:pt>
                <c:pt idx="71">
                  <c:v>13</c:v>
                </c:pt>
                <c:pt idx="72">
                  <c:v>13</c:v>
                </c:pt>
                <c:pt idx="73">
                  <c:v>13</c:v>
                </c:pt>
                <c:pt idx="74">
                  <c:v>13</c:v>
                </c:pt>
                <c:pt idx="75">
                  <c:v>13</c:v>
                </c:pt>
                <c:pt idx="76">
                  <c:v>13</c:v>
                </c:pt>
                <c:pt idx="77">
                  <c:v>14</c:v>
                </c:pt>
                <c:pt idx="78">
                  <c:v>14</c:v>
                </c:pt>
                <c:pt idx="79">
                  <c:v>14</c:v>
                </c:pt>
                <c:pt idx="80">
                  <c:v>14</c:v>
                </c:pt>
                <c:pt idx="81">
                  <c:v>14</c:v>
                </c:pt>
                <c:pt idx="82">
                  <c:v>14</c:v>
                </c:pt>
                <c:pt idx="83">
                  <c:v>14</c:v>
                </c:pt>
                <c:pt idx="84">
                  <c:v>14</c:v>
                </c:pt>
                <c:pt idx="85">
                  <c:v>14</c:v>
                </c:pt>
                <c:pt idx="86">
                  <c:v>15</c:v>
                </c:pt>
                <c:pt idx="87">
                  <c:v>15</c:v>
                </c:pt>
                <c:pt idx="88">
                  <c:v>15</c:v>
                </c:pt>
                <c:pt idx="89">
                  <c:v>15</c:v>
                </c:pt>
                <c:pt idx="90">
                  <c:v>15</c:v>
                </c:pt>
                <c:pt idx="91">
                  <c:v>15</c:v>
                </c:pt>
                <c:pt idx="92">
                  <c:v>15</c:v>
                </c:pt>
                <c:pt idx="93">
                  <c:v>15</c:v>
                </c:pt>
                <c:pt idx="94">
                  <c:v>16</c:v>
                </c:pt>
                <c:pt idx="95">
                  <c:v>16</c:v>
                </c:pt>
                <c:pt idx="96">
                  <c:v>16</c:v>
                </c:pt>
                <c:pt idx="97">
                  <c:v>16</c:v>
                </c:pt>
              </c:numCache>
            </c:numRef>
          </c:yVal>
          <c:smooth val="1"/>
        </c:ser>
        <c:dLbls>
          <c:showLegendKey val="0"/>
          <c:showVal val="0"/>
          <c:showCatName val="0"/>
          <c:showSerName val="0"/>
          <c:showPercent val="0"/>
          <c:showBubbleSize val="0"/>
        </c:dLbls>
        <c:axId val="160841088"/>
        <c:axId val="160843264"/>
      </c:scatterChart>
      <c:valAx>
        <c:axId val="160841088"/>
        <c:scaling>
          <c:orientation val="minMax"/>
        </c:scaling>
        <c:delete val="0"/>
        <c:axPos val="b"/>
        <c:majorGridlines/>
        <c:title>
          <c:tx>
            <c:rich>
              <a:bodyPr/>
              <a:lstStyle/>
              <a:p>
                <a:pPr>
                  <a:defRPr sz="2400"/>
                </a:pPr>
                <a:r>
                  <a:rPr lang="en-US" sz="2400" dirty="0" smtClean="0"/>
                  <a:t>Radios</a:t>
                </a:r>
                <a:r>
                  <a:rPr lang="en-US" sz="2400" baseline="0" dirty="0" smtClean="0"/>
                  <a:t> </a:t>
                </a:r>
                <a:r>
                  <a:rPr lang="en-US" sz="2400" dirty="0" smtClean="0"/>
                  <a:t>in </a:t>
                </a:r>
                <a:r>
                  <a:rPr lang="en-US" sz="2400" dirty="0"/>
                  <a:t>use per hour</a:t>
                </a:r>
              </a:p>
            </c:rich>
          </c:tx>
          <c:layout/>
          <c:overlay val="0"/>
        </c:title>
        <c:numFmt formatCode="General" sourceLinked="1"/>
        <c:majorTickMark val="out"/>
        <c:minorTickMark val="none"/>
        <c:tickLblPos val="nextTo"/>
        <c:txPr>
          <a:bodyPr/>
          <a:lstStyle/>
          <a:p>
            <a:pPr>
              <a:defRPr sz="1800"/>
            </a:pPr>
            <a:endParaRPr lang="en-US"/>
          </a:p>
        </c:txPr>
        <c:crossAx val="160843264"/>
        <c:crosses val="autoZero"/>
        <c:crossBetween val="midCat"/>
      </c:valAx>
      <c:valAx>
        <c:axId val="160843264"/>
        <c:scaling>
          <c:orientation val="minMax"/>
          <c:min val="2"/>
        </c:scaling>
        <c:delete val="0"/>
        <c:axPos val="l"/>
        <c:majorGridlines/>
        <c:title>
          <c:tx>
            <c:rich>
              <a:bodyPr rot="0" vert="wordArtVert"/>
              <a:lstStyle/>
              <a:p>
                <a:pPr>
                  <a:defRPr sz="1800" b="1"/>
                </a:pPr>
                <a:r>
                  <a:rPr lang="en-US" sz="1800" b="1" dirty="0" smtClean="0"/>
                  <a:t>Frequencies</a:t>
                </a:r>
              </a:p>
              <a:p>
                <a:pPr>
                  <a:defRPr sz="1800" b="1"/>
                </a:pPr>
                <a:r>
                  <a:rPr lang="en-US" sz="1800" b="1" dirty="0" smtClean="0"/>
                  <a:t>Needed</a:t>
                </a:r>
                <a:endParaRPr lang="en-US" sz="1800" b="1" dirty="0"/>
              </a:p>
            </c:rich>
          </c:tx>
          <c:layout>
            <c:manualLayout>
              <c:xMode val="edge"/>
              <c:yMode val="edge"/>
              <c:x val="0"/>
              <c:y val="0.18069520113975612"/>
            </c:manualLayout>
          </c:layout>
          <c:overlay val="0"/>
          <c:spPr>
            <a:solidFill>
              <a:srgbClr val="FFFF00"/>
            </a:solidFill>
            <a:ln>
              <a:solidFill>
                <a:schemeClr val="tx1"/>
              </a:solidFill>
            </a:ln>
          </c:spPr>
        </c:title>
        <c:numFmt formatCode="General" sourceLinked="1"/>
        <c:majorTickMark val="out"/>
        <c:minorTickMark val="none"/>
        <c:tickLblPos val="nextTo"/>
        <c:txPr>
          <a:bodyPr/>
          <a:lstStyle/>
          <a:p>
            <a:pPr>
              <a:defRPr sz="1600"/>
            </a:pPr>
            <a:endParaRPr lang="en-US"/>
          </a:p>
        </c:txPr>
        <c:crossAx val="160841088"/>
        <c:crosses val="autoZero"/>
        <c:crossBetween val="midCat"/>
      </c:valAx>
      <c:spPr>
        <a:ln>
          <a:solidFill>
            <a:schemeClr val="tx1"/>
          </a:solidFill>
        </a:ln>
      </c:spPr>
    </c:plotArea>
    <c:plotVisOnly val="1"/>
    <c:dispBlanksAs val="gap"/>
    <c:showDLblsOverMax val="0"/>
  </c:chart>
  <c:txPr>
    <a:bodyPr/>
    <a:lstStyle/>
    <a:p>
      <a:pPr>
        <a:defRPr>
          <a:latin typeface="Lucida Console" panose="020B0609040504020204" pitchFamily="49"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1301528720981403"/>
          <c:y val="3.8670323627451639E-2"/>
          <c:w val="0.80322044789295"/>
          <c:h val="0.77193378773786647"/>
        </c:manualLayout>
      </c:layout>
      <c:scatterChart>
        <c:scatterStyle val="smoothMarker"/>
        <c:varyColors val="0"/>
        <c:ser>
          <c:idx val="0"/>
          <c:order val="0"/>
          <c:tx>
            <c:strRef>
              <c:f>Sheet1!$G$3</c:f>
              <c:strCache>
                <c:ptCount val="1"/>
                <c:pt idx="0">
                  <c:v>FDMA</c:v>
                </c:pt>
              </c:strCache>
            </c:strRef>
          </c:tx>
          <c:spPr>
            <a:ln w="63500">
              <a:solidFill>
                <a:srgbClr val="FF0000"/>
              </a:solidFill>
            </a:ln>
          </c:spPr>
          <c:marker>
            <c:symbol val="none"/>
          </c:marker>
          <c:xVal>
            <c:numRef>
              <c:f>Sheet1!$C$4:$C$101</c:f>
              <c:numCache>
                <c:formatCode>General</c:formatCode>
                <c:ptCount val="98"/>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pt idx="14">
                  <c:v>375</c:v>
                </c:pt>
                <c:pt idx="15">
                  <c:v>400</c:v>
                </c:pt>
                <c:pt idx="16">
                  <c:v>425</c:v>
                </c:pt>
                <c:pt idx="17">
                  <c:v>450</c:v>
                </c:pt>
                <c:pt idx="18">
                  <c:v>475</c:v>
                </c:pt>
                <c:pt idx="19">
                  <c:v>500</c:v>
                </c:pt>
                <c:pt idx="20">
                  <c:v>525</c:v>
                </c:pt>
                <c:pt idx="21">
                  <c:v>550</c:v>
                </c:pt>
                <c:pt idx="22">
                  <c:v>575</c:v>
                </c:pt>
                <c:pt idx="23">
                  <c:v>600</c:v>
                </c:pt>
                <c:pt idx="24">
                  <c:v>625</c:v>
                </c:pt>
                <c:pt idx="25">
                  <c:v>650</c:v>
                </c:pt>
                <c:pt idx="26">
                  <c:v>675</c:v>
                </c:pt>
                <c:pt idx="27">
                  <c:v>700</c:v>
                </c:pt>
                <c:pt idx="28">
                  <c:v>725</c:v>
                </c:pt>
                <c:pt idx="29">
                  <c:v>750</c:v>
                </c:pt>
                <c:pt idx="30">
                  <c:v>775</c:v>
                </c:pt>
                <c:pt idx="31">
                  <c:v>800</c:v>
                </c:pt>
                <c:pt idx="32">
                  <c:v>825</c:v>
                </c:pt>
                <c:pt idx="33">
                  <c:v>850</c:v>
                </c:pt>
                <c:pt idx="34">
                  <c:v>875</c:v>
                </c:pt>
                <c:pt idx="35">
                  <c:v>900</c:v>
                </c:pt>
                <c:pt idx="36">
                  <c:v>925</c:v>
                </c:pt>
                <c:pt idx="37">
                  <c:v>950</c:v>
                </c:pt>
                <c:pt idx="38">
                  <c:v>975</c:v>
                </c:pt>
                <c:pt idx="39">
                  <c:v>1000</c:v>
                </c:pt>
                <c:pt idx="40">
                  <c:v>1025</c:v>
                </c:pt>
                <c:pt idx="41">
                  <c:v>1050</c:v>
                </c:pt>
                <c:pt idx="42">
                  <c:v>1075</c:v>
                </c:pt>
                <c:pt idx="43">
                  <c:v>1100</c:v>
                </c:pt>
                <c:pt idx="44">
                  <c:v>1125</c:v>
                </c:pt>
                <c:pt idx="45">
                  <c:v>1150</c:v>
                </c:pt>
                <c:pt idx="46">
                  <c:v>1175</c:v>
                </c:pt>
                <c:pt idx="47">
                  <c:v>1200</c:v>
                </c:pt>
                <c:pt idx="48">
                  <c:v>1225</c:v>
                </c:pt>
                <c:pt idx="49">
                  <c:v>1250</c:v>
                </c:pt>
                <c:pt idx="50">
                  <c:v>1275</c:v>
                </c:pt>
                <c:pt idx="51">
                  <c:v>1300</c:v>
                </c:pt>
                <c:pt idx="52">
                  <c:v>1325</c:v>
                </c:pt>
                <c:pt idx="53">
                  <c:v>1350</c:v>
                </c:pt>
                <c:pt idx="54">
                  <c:v>1375</c:v>
                </c:pt>
                <c:pt idx="55">
                  <c:v>1400</c:v>
                </c:pt>
                <c:pt idx="56">
                  <c:v>1425</c:v>
                </c:pt>
                <c:pt idx="57">
                  <c:v>1450</c:v>
                </c:pt>
                <c:pt idx="58">
                  <c:v>1475</c:v>
                </c:pt>
                <c:pt idx="59">
                  <c:v>1500</c:v>
                </c:pt>
                <c:pt idx="60">
                  <c:v>1525</c:v>
                </c:pt>
                <c:pt idx="61">
                  <c:v>1550</c:v>
                </c:pt>
                <c:pt idx="62">
                  <c:v>1575</c:v>
                </c:pt>
                <c:pt idx="63">
                  <c:v>1600</c:v>
                </c:pt>
                <c:pt idx="64">
                  <c:v>1625</c:v>
                </c:pt>
                <c:pt idx="65">
                  <c:v>1650</c:v>
                </c:pt>
                <c:pt idx="66">
                  <c:v>1675</c:v>
                </c:pt>
                <c:pt idx="67">
                  <c:v>1700</c:v>
                </c:pt>
                <c:pt idx="68">
                  <c:v>1725</c:v>
                </c:pt>
                <c:pt idx="69">
                  <c:v>1750</c:v>
                </c:pt>
                <c:pt idx="70">
                  <c:v>1775</c:v>
                </c:pt>
                <c:pt idx="71">
                  <c:v>1800</c:v>
                </c:pt>
                <c:pt idx="72">
                  <c:v>1825</c:v>
                </c:pt>
                <c:pt idx="73">
                  <c:v>1850</c:v>
                </c:pt>
                <c:pt idx="74">
                  <c:v>1875</c:v>
                </c:pt>
                <c:pt idx="75">
                  <c:v>1900</c:v>
                </c:pt>
                <c:pt idx="76">
                  <c:v>1925</c:v>
                </c:pt>
                <c:pt idx="77">
                  <c:v>1950</c:v>
                </c:pt>
                <c:pt idx="78">
                  <c:v>1975</c:v>
                </c:pt>
                <c:pt idx="79">
                  <c:v>2000</c:v>
                </c:pt>
                <c:pt idx="80">
                  <c:v>2025</c:v>
                </c:pt>
                <c:pt idx="81">
                  <c:v>2050</c:v>
                </c:pt>
                <c:pt idx="82">
                  <c:v>2075</c:v>
                </c:pt>
                <c:pt idx="83">
                  <c:v>2100</c:v>
                </c:pt>
                <c:pt idx="84">
                  <c:v>2125</c:v>
                </c:pt>
                <c:pt idx="85">
                  <c:v>2150</c:v>
                </c:pt>
                <c:pt idx="86">
                  <c:v>2175</c:v>
                </c:pt>
                <c:pt idx="87">
                  <c:v>2200</c:v>
                </c:pt>
                <c:pt idx="88">
                  <c:v>2225</c:v>
                </c:pt>
                <c:pt idx="89">
                  <c:v>2250</c:v>
                </c:pt>
                <c:pt idx="90">
                  <c:v>2275</c:v>
                </c:pt>
                <c:pt idx="91">
                  <c:v>2300</c:v>
                </c:pt>
                <c:pt idx="92">
                  <c:v>2325</c:v>
                </c:pt>
                <c:pt idx="93">
                  <c:v>2350</c:v>
                </c:pt>
                <c:pt idx="94">
                  <c:v>2375</c:v>
                </c:pt>
                <c:pt idx="95">
                  <c:v>2400</c:v>
                </c:pt>
                <c:pt idx="96">
                  <c:v>2425</c:v>
                </c:pt>
                <c:pt idx="97">
                  <c:v>2450</c:v>
                </c:pt>
              </c:numCache>
            </c:numRef>
          </c:xVal>
          <c:yVal>
            <c:numRef>
              <c:f>Sheet1!$G$4:$G$101</c:f>
              <c:numCache>
                <c:formatCode>0</c:formatCode>
                <c:ptCount val="98"/>
                <c:pt idx="0">
                  <c:v>25</c:v>
                </c:pt>
                <c:pt idx="1">
                  <c:v>50</c:v>
                </c:pt>
                <c:pt idx="2">
                  <c:v>60</c:v>
                </c:pt>
                <c:pt idx="3">
                  <c:v>80</c:v>
                </c:pt>
                <c:pt idx="4">
                  <c:v>83</c:v>
                </c:pt>
                <c:pt idx="5">
                  <c:v>100</c:v>
                </c:pt>
                <c:pt idx="6">
                  <c:v>117</c:v>
                </c:pt>
                <c:pt idx="7">
                  <c:v>114</c:v>
                </c:pt>
                <c:pt idx="8">
                  <c:v>129</c:v>
                </c:pt>
                <c:pt idx="9">
                  <c:v>143</c:v>
                </c:pt>
                <c:pt idx="10">
                  <c:v>138</c:v>
                </c:pt>
                <c:pt idx="11">
                  <c:v>150</c:v>
                </c:pt>
                <c:pt idx="12">
                  <c:v>163</c:v>
                </c:pt>
                <c:pt idx="13">
                  <c:v>156</c:v>
                </c:pt>
                <c:pt idx="14">
                  <c:v>167</c:v>
                </c:pt>
                <c:pt idx="15">
                  <c:v>178</c:v>
                </c:pt>
                <c:pt idx="16">
                  <c:v>170</c:v>
                </c:pt>
                <c:pt idx="17">
                  <c:v>180</c:v>
                </c:pt>
                <c:pt idx="18">
                  <c:v>190</c:v>
                </c:pt>
                <c:pt idx="19">
                  <c:v>182</c:v>
                </c:pt>
                <c:pt idx="20">
                  <c:v>191</c:v>
                </c:pt>
                <c:pt idx="21">
                  <c:v>200</c:v>
                </c:pt>
                <c:pt idx="22">
                  <c:v>209</c:v>
                </c:pt>
                <c:pt idx="23">
                  <c:v>200</c:v>
                </c:pt>
                <c:pt idx="24">
                  <c:v>208</c:v>
                </c:pt>
                <c:pt idx="25">
                  <c:v>217</c:v>
                </c:pt>
                <c:pt idx="26">
                  <c:v>208</c:v>
                </c:pt>
                <c:pt idx="27">
                  <c:v>215</c:v>
                </c:pt>
                <c:pt idx="28">
                  <c:v>223</c:v>
                </c:pt>
                <c:pt idx="29">
                  <c:v>231</c:v>
                </c:pt>
                <c:pt idx="30">
                  <c:v>221</c:v>
                </c:pt>
                <c:pt idx="31">
                  <c:v>229</c:v>
                </c:pt>
                <c:pt idx="32">
                  <c:v>236</c:v>
                </c:pt>
                <c:pt idx="33">
                  <c:v>227</c:v>
                </c:pt>
                <c:pt idx="34">
                  <c:v>233</c:v>
                </c:pt>
                <c:pt idx="35">
                  <c:v>240</c:v>
                </c:pt>
                <c:pt idx="36">
                  <c:v>247</c:v>
                </c:pt>
                <c:pt idx="37">
                  <c:v>238</c:v>
                </c:pt>
                <c:pt idx="38">
                  <c:v>244</c:v>
                </c:pt>
                <c:pt idx="39">
                  <c:v>250</c:v>
                </c:pt>
                <c:pt idx="40">
                  <c:v>256</c:v>
                </c:pt>
                <c:pt idx="41">
                  <c:v>247</c:v>
                </c:pt>
                <c:pt idx="42">
                  <c:v>253</c:v>
                </c:pt>
                <c:pt idx="43">
                  <c:v>259</c:v>
                </c:pt>
                <c:pt idx="44">
                  <c:v>265</c:v>
                </c:pt>
                <c:pt idx="45">
                  <c:v>256</c:v>
                </c:pt>
                <c:pt idx="46">
                  <c:v>261</c:v>
                </c:pt>
                <c:pt idx="47">
                  <c:v>267</c:v>
                </c:pt>
                <c:pt idx="48">
                  <c:v>272</c:v>
                </c:pt>
                <c:pt idx="49">
                  <c:v>263</c:v>
                </c:pt>
                <c:pt idx="50">
                  <c:v>268</c:v>
                </c:pt>
                <c:pt idx="51">
                  <c:v>274</c:v>
                </c:pt>
                <c:pt idx="52">
                  <c:v>279</c:v>
                </c:pt>
                <c:pt idx="53">
                  <c:v>270</c:v>
                </c:pt>
                <c:pt idx="54">
                  <c:v>275</c:v>
                </c:pt>
                <c:pt idx="55">
                  <c:v>280</c:v>
                </c:pt>
                <c:pt idx="56">
                  <c:v>285</c:v>
                </c:pt>
                <c:pt idx="57">
                  <c:v>276</c:v>
                </c:pt>
                <c:pt idx="58">
                  <c:v>281</c:v>
                </c:pt>
                <c:pt idx="59">
                  <c:v>286</c:v>
                </c:pt>
                <c:pt idx="60">
                  <c:v>290</c:v>
                </c:pt>
                <c:pt idx="61">
                  <c:v>282</c:v>
                </c:pt>
                <c:pt idx="62">
                  <c:v>286</c:v>
                </c:pt>
                <c:pt idx="63">
                  <c:v>291</c:v>
                </c:pt>
                <c:pt idx="64">
                  <c:v>295</c:v>
                </c:pt>
                <c:pt idx="65">
                  <c:v>287</c:v>
                </c:pt>
                <c:pt idx="66">
                  <c:v>291</c:v>
                </c:pt>
                <c:pt idx="67">
                  <c:v>296</c:v>
                </c:pt>
                <c:pt idx="68">
                  <c:v>300</c:v>
                </c:pt>
                <c:pt idx="69">
                  <c:v>292</c:v>
                </c:pt>
                <c:pt idx="70">
                  <c:v>296</c:v>
                </c:pt>
                <c:pt idx="71">
                  <c:v>300</c:v>
                </c:pt>
                <c:pt idx="72">
                  <c:v>304</c:v>
                </c:pt>
                <c:pt idx="73">
                  <c:v>296</c:v>
                </c:pt>
                <c:pt idx="74">
                  <c:v>300</c:v>
                </c:pt>
                <c:pt idx="75">
                  <c:v>304</c:v>
                </c:pt>
                <c:pt idx="76">
                  <c:v>308</c:v>
                </c:pt>
                <c:pt idx="77">
                  <c:v>300</c:v>
                </c:pt>
                <c:pt idx="78">
                  <c:v>304</c:v>
                </c:pt>
                <c:pt idx="79">
                  <c:v>308</c:v>
                </c:pt>
                <c:pt idx="80">
                  <c:v>312</c:v>
                </c:pt>
                <c:pt idx="81">
                  <c:v>304</c:v>
                </c:pt>
                <c:pt idx="82">
                  <c:v>307</c:v>
                </c:pt>
                <c:pt idx="83">
                  <c:v>311</c:v>
                </c:pt>
                <c:pt idx="84">
                  <c:v>315</c:v>
                </c:pt>
                <c:pt idx="85">
                  <c:v>319</c:v>
                </c:pt>
                <c:pt idx="86">
                  <c:v>311</c:v>
                </c:pt>
                <c:pt idx="87">
                  <c:v>314</c:v>
                </c:pt>
                <c:pt idx="88">
                  <c:v>318</c:v>
                </c:pt>
                <c:pt idx="89">
                  <c:v>321</c:v>
                </c:pt>
                <c:pt idx="90">
                  <c:v>314</c:v>
                </c:pt>
                <c:pt idx="91">
                  <c:v>317</c:v>
                </c:pt>
                <c:pt idx="92">
                  <c:v>321</c:v>
                </c:pt>
                <c:pt idx="93">
                  <c:v>324</c:v>
                </c:pt>
                <c:pt idx="94">
                  <c:v>317</c:v>
                </c:pt>
                <c:pt idx="95">
                  <c:v>320</c:v>
                </c:pt>
                <c:pt idx="96">
                  <c:v>323</c:v>
                </c:pt>
                <c:pt idx="97">
                  <c:v>327</c:v>
                </c:pt>
              </c:numCache>
            </c:numRef>
          </c:yVal>
          <c:smooth val="1"/>
        </c:ser>
        <c:ser>
          <c:idx val="1"/>
          <c:order val="1"/>
          <c:tx>
            <c:strRef>
              <c:f>Sheet1!$H$3</c:f>
              <c:strCache>
                <c:ptCount val="1"/>
                <c:pt idx="0">
                  <c:v>TDMA</c:v>
                </c:pt>
              </c:strCache>
            </c:strRef>
          </c:tx>
          <c:spPr>
            <a:ln w="63500">
              <a:solidFill>
                <a:schemeClr val="accent3">
                  <a:lumMod val="50000"/>
                </a:schemeClr>
              </a:solidFill>
            </a:ln>
          </c:spPr>
          <c:marker>
            <c:symbol val="none"/>
          </c:marker>
          <c:xVal>
            <c:numRef>
              <c:f>Sheet1!$C$4:$C$101</c:f>
              <c:numCache>
                <c:formatCode>General</c:formatCode>
                <c:ptCount val="98"/>
                <c:pt idx="0">
                  <c:v>25</c:v>
                </c:pt>
                <c:pt idx="1">
                  <c:v>50</c:v>
                </c:pt>
                <c:pt idx="2">
                  <c:v>75</c:v>
                </c:pt>
                <c:pt idx="3">
                  <c:v>100</c:v>
                </c:pt>
                <c:pt idx="4">
                  <c:v>125</c:v>
                </c:pt>
                <c:pt idx="5">
                  <c:v>150</c:v>
                </c:pt>
                <c:pt idx="6">
                  <c:v>175</c:v>
                </c:pt>
                <c:pt idx="7">
                  <c:v>200</c:v>
                </c:pt>
                <c:pt idx="8">
                  <c:v>225</c:v>
                </c:pt>
                <c:pt idx="9">
                  <c:v>250</c:v>
                </c:pt>
                <c:pt idx="10">
                  <c:v>275</c:v>
                </c:pt>
                <c:pt idx="11">
                  <c:v>300</c:v>
                </c:pt>
                <c:pt idx="12">
                  <c:v>325</c:v>
                </c:pt>
                <c:pt idx="13">
                  <c:v>350</c:v>
                </c:pt>
                <c:pt idx="14">
                  <c:v>375</c:v>
                </c:pt>
                <c:pt idx="15">
                  <c:v>400</c:v>
                </c:pt>
                <c:pt idx="16">
                  <c:v>425</c:v>
                </c:pt>
                <c:pt idx="17">
                  <c:v>450</c:v>
                </c:pt>
                <c:pt idx="18">
                  <c:v>475</c:v>
                </c:pt>
                <c:pt idx="19">
                  <c:v>500</c:v>
                </c:pt>
                <c:pt idx="20">
                  <c:v>525</c:v>
                </c:pt>
                <c:pt idx="21">
                  <c:v>550</c:v>
                </c:pt>
                <c:pt idx="22">
                  <c:v>575</c:v>
                </c:pt>
                <c:pt idx="23">
                  <c:v>600</c:v>
                </c:pt>
                <c:pt idx="24">
                  <c:v>625</c:v>
                </c:pt>
                <c:pt idx="25">
                  <c:v>650</c:v>
                </c:pt>
                <c:pt idx="26">
                  <c:v>675</c:v>
                </c:pt>
                <c:pt idx="27">
                  <c:v>700</c:v>
                </c:pt>
                <c:pt idx="28">
                  <c:v>725</c:v>
                </c:pt>
                <c:pt idx="29">
                  <c:v>750</c:v>
                </c:pt>
                <c:pt idx="30">
                  <c:v>775</c:v>
                </c:pt>
                <c:pt idx="31">
                  <c:v>800</c:v>
                </c:pt>
                <c:pt idx="32">
                  <c:v>825</c:v>
                </c:pt>
                <c:pt idx="33">
                  <c:v>850</c:v>
                </c:pt>
                <c:pt idx="34">
                  <c:v>875</c:v>
                </c:pt>
                <c:pt idx="35">
                  <c:v>900</c:v>
                </c:pt>
                <c:pt idx="36">
                  <c:v>925</c:v>
                </c:pt>
                <c:pt idx="37">
                  <c:v>950</c:v>
                </c:pt>
                <c:pt idx="38">
                  <c:v>975</c:v>
                </c:pt>
                <c:pt idx="39">
                  <c:v>1000</c:v>
                </c:pt>
                <c:pt idx="40">
                  <c:v>1025</c:v>
                </c:pt>
                <c:pt idx="41">
                  <c:v>1050</c:v>
                </c:pt>
                <c:pt idx="42">
                  <c:v>1075</c:v>
                </c:pt>
                <c:pt idx="43">
                  <c:v>1100</c:v>
                </c:pt>
                <c:pt idx="44">
                  <c:v>1125</c:v>
                </c:pt>
                <c:pt idx="45">
                  <c:v>1150</c:v>
                </c:pt>
                <c:pt idx="46">
                  <c:v>1175</c:v>
                </c:pt>
                <c:pt idx="47">
                  <c:v>1200</c:v>
                </c:pt>
                <c:pt idx="48">
                  <c:v>1225</c:v>
                </c:pt>
                <c:pt idx="49">
                  <c:v>1250</c:v>
                </c:pt>
                <c:pt idx="50">
                  <c:v>1275</c:v>
                </c:pt>
                <c:pt idx="51">
                  <c:v>1300</c:v>
                </c:pt>
                <c:pt idx="52">
                  <c:v>1325</c:v>
                </c:pt>
                <c:pt idx="53">
                  <c:v>1350</c:v>
                </c:pt>
                <c:pt idx="54">
                  <c:v>1375</c:v>
                </c:pt>
                <c:pt idx="55">
                  <c:v>1400</c:v>
                </c:pt>
                <c:pt idx="56">
                  <c:v>1425</c:v>
                </c:pt>
                <c:pt idx="57">
                  <c:v>1450</c:v>
                </c:pt>
                <c:pt idx="58">
                  <c:v>1475</c:v>
                </c:pt>
                <c:pt idx="59">
                  <c:v>1500</c:v>
                </c:pt>
                <c:pt idx="60">
                  <c:v>1525</c:v>
                </c:pt>
                <c:pt idx="61">
                  <c:v>1550</c:v>
                </c:pt>
                <c:pt idx="62">
                  <c:v>1575</c:v>
                </c:pt>
                <c:pt idx="63">
                  <c:v>1600</c:v>
                </c:pt>
                <c:pt idx="64">
                  <c:v>1625</c:v>
                </c:pt>
                <c:pt idx="65">
                  <c:v>1650</c:v>
                </c:pt>
                <c:pt idx="66">
                  <c:v>1675</c:v>
                </c:pt>
                <c:pt idx="67">
                  <c:v>1700</c:v>
                </c:pt>
                <c:pt idx="68">
                  <c:v>1725</c:v>
                </c:pt>
                <c:pt idx="69">
                  <c:v>1750</c:v>
                </c:pt>
                <c:pt idx="70">
                  <c:v>1775</c:v>
                </c:pt>
                <c:pt idx="71">
                  <c:v>1800</c:v>
                </c:pt>
                <c:pt idx="72">
                  <c:v>1825</c:v>
                </c:pt>
                <c:pt idx="73">
                  <c:v>1850</c:v>
                </c:pt>
                <c:pt idx="74">
                  <c:v>1875</c:v>
                </c:pt>
                <c:pt idx="75">
                  <c:v>1900</c:v>
                </c:pt>
                <c:pt idx="76">
                  <c:v>1925</c:v>
                </c:pt>
                <c:pt idx="77">
                  <c:v>1950</c:v>
                </c:pt>
                <c:pt idx="78">
                  <c:v>1975</c:v>
                </c:pt>
                <c:pt idx="79">
                  <c:v>2000</c:v>
                </c:pt>
                <c:pt idx="80">
                  <c:v>2025</c:v>
                </c:pt>
                <c:pt idx="81">
                  <c:v>2050</c:v>
                </c:pt>
                <c:pt idx="82">
                  <c:v>2075</c:v>
                </c:pt>
                <c:pt idx="83">
                  <c:v>2100</c:v>
                </c:pt>
                <c:pt idx="84">
                  <c:v>2125</c:v>
                </c:pt>
                <c:pt idx="85">
                  <c:v>2150</c:v>
                </c:pt>
                <c:pt idx="86">
                  <c:v>2175</c:v>
                </c:pt>
                <c:pt idx="87">
                  <c:v>2200</c:v>
                </c:pt>
                <c:pt idx="88">
                  <c:v>2225</c:v>
                </c:pt>
                <c:pt idx="89">
                  <c:v>2250</c:v>
                </c:pt>
                <c:pt idx="90">
                  <c:v>2275</c:v>
                </c:pt>
                <c:pt idx="91">
                  <c:v>2300</c:v>
                </c:pt>
                <c:pt idx="92">
                  <c:v>2325</c:v>
                </c:pt>
                <c:pt idx="93">
                  <c:v>2350</c:v>
                </c:pt>
                <c:pt idx="94">
                  <c:v>2375</c:v>
                </c:pt>
                <c:pt idx="95">
                  <c:v>2400</c:v>
                </c:pt>
                <c:pt idx="96">
                  <c:v>2425</c:v>
                </c:pt>
                <c:pt idx="97">
                  <c:v>2450</c:v>
                </c:pt>
              </c:numCache>
            </c:numRef>
          </c:xVal>
          <c:yVal>
            <c:numRef>
              <c:f>Sheet1!$H$4:$H$101</c:f>
              <c:numCache>
                <c:formatCode>0</c:formatCode>
                <c:ptCount val="98"/>
                <c:pt idx="0">
                  <c:v>33</c:v>
                </c:pt>
                <c:pt idx="1">
                  <c:v>67</c:v>
                </c:pt>
                <c:pt idx="2">
                  <c:v>100</c:v>
                </c:pt>
                <c:pt idx="3">
                  <c:v>133</c:v>
                </c:pt>
                <c:pt idx="4">
                  <c:v>125</c:v>
                </c:pt>
                <c:pt idx="5">
                  <c:v>150</c:v>
                </c:pt>
                <c:pt idx="6">
                  <c:v>175</c:v>
                </c:pt>
                <c:pt idx="7">
                  <c:v>200</c:v>
                </c:pt>
                <c:pt idx="8">
                  <c:v>225</c:v>
                </c:pt>
                <c:pt idx="9">
                  <c:v>250</c:v>
                </c:pt>
                <c:pt idx="10">
                  <c:v>220</c:v>
                </c:pt>
                <c:pt idx="11">
                  <c:v>240</c:v>
                </c:pt>
                <c:pt idx="12">
                  <c:v>260</c:v>
                </c:pt>
                <c:pt idx="13">
                  <c:v>280</c:v>
                </c:pt>
                <c:pt idx="14">
                  <c:v>300</c:v>
                </c:pt>
                <c:pt idx="15">
                  <c:v>320</c:v>
                </c:pt>
                <c:pt idx="16">
                  <c:v>283</c:v>
                </c:pt>
                <c:pt idx="17">
                  <c:v>300</c:v>
                </c:pt>
                <c:pt idx="18">
                  <c:v>317</c:v>
                </c:pt>
                <c:pt idx="19">
                  <c:v>333</c:v>
                </c:pt>
                <c:pt idx="20">
                  <c:v>350</c:v>
                </c:pt>
                <c:pt idx="21">
                  <c:v>367</c:v>
                </c:pt>
                <c:pt idx="22">
                  <c:v>383</c:v>
                </c:pt>
                <c:pt idx="23">
                  <c:v>343</c:v>
                </c:pt>
                <c:pt idx="24">
                  <c:v>357</c:v>
                </c:pt>
                <c:pt idx="25">
                  <c:v>371</c:v>
                </c:pt>
                <c:pt idx="26">
                  <c:v>386</c:v>
                </c:pt>
                <c:pt idx="27">
                  <c:v>400</c:v>
                </c:pt>
                <c:pt idx="28">
                  <c:v>414</c:v>
                </c:pt>
                <c:pt idx="29">
                  <c:v>429</c:v>
                </c:pt>
                <c:pt idx="30">
                  <c:v>388</c:v>
                </c:pt>
                <c:pt idx="31">
                  <c:v>400</c:v>
                </c:pt>
                <c:pt idx="32">
                  <c:v>413</c:v>
                </c:pt>
                <c:pt idx="33">
                  <c:v>425</c:v>
                </c:pt>
                <c:pt idx="34">
                  <c:v>438</c:v>
                </c:pt>
                <c:pt idx="35">
                  <c:v>450</c:v>
                </c:pt>
                <c:pt idx="36">
                  <c:v>463</c:v>
                </c:pt>
                <c:pt idx="37">
                  <c:v>422</c:v>
                </c:pt>
                <c:pt idx="38">
                  <c:v>433</c:v>
                </c:pt>
                <c:pt idx="39">
                  <c:v>444</c:v>
                </c:pt>
                <c:pt idx="40">
                  <c:v>456</c:v>
                </c:pt>
                <c:pt idx="41">
                  <c:v>457</c:v>
                </c:pt>
                <c:pt idx="42">
                  <c:v>478</c:v>
                </c:pt>
                <c:pt idx="43">
                  <c:v>489</c:v>
                </c:pt>
                <c:pt idx="44">
                  <c:v>500</c:v>
                </c:pt>
                <c:pt idx="45">
                  <c:v>460</c:v>
                </c:pt>
                <c:pt idx="46">
                  <c:v>470</c:v>
                </c:pt>
                <c:pt idx="47">
                  <c:v>480</c:v>
                </c:pt>
                <c:pt idx="48">
                  <c:v>490</c:v>
                </c:pt>
                <c:pt idx="49">
                  <c:v>500</c:v>
                </c:pt>
                <c:pt idx="50">
                  <c:v>510</c:v>
                </c:pt>
                <c:pt idx="51">
                  <c:v>520</c:v>
                </c:pt>
                <c:pt idx="52">
                  <c:v>530</c:v>
                </c:pt>
                <c:pt idx="53">
                  <c:v>491</c:v>
                </c:pt>
                <c:pt idx="54">
                  <c:v>500</c:v>
                </c:pt>
                <c:pt idx="55">
                  <c:v>509</c:v>
                </c:pt>
                <c:pt idx="56">
                  <c:v>518</c:v>
                </c:pt>
                <c:pt idx="57">
                  <c:v>527</c:v>
                </c:pt>
                <c:pt idx="58">
                  <c:v>536</c:v>
                </c:pt>
                <c:pt idx="59">
                  <c:v>545</c:v>
                </c:pt>
                <c:pt idx="60">
                  <c:v>555</c:v>
                </c:pt>
                <c:pt idx="61">
                  <c:v>517</c:v>
                </c:pt>
                <c:pt idx="62">
                  <c:v>525</c:v>
                </c:pt>
                <c:pt idx="63">
                  <c:v>533</c:v>
                </c:pt>
                <c:pt idx="64">
                  <c:v>542</c:v>
                </c:pt>
                <c:pt idx="65">
                  <c:v>550</c:v>
                </c:pt>
                <c:pt idx="66">
                  <c:v>558</c:v>
                </c:pt>
                <c:pt idx="67">
                  <c:v>567</c:v>
                </c:pt>
                <c:pt idx="68">
                  <c:v>575</c:v>
                </c:pt>
                <c:pt idx="69">
                  <c:v>538</c:v>
                </c:pt>
                <c:pt idx="70">
                  <c:v>546</c:v>
                </c:pt>
                <c:pt idx="71">
                  <c:v>554</c:v>
                </c:pt>
                <c:pt idx="72">
                  <c:v>562</c:v>
                </c:pt>
                <c:pt idx="73">
                  <c:v>569</c:v>
                </c:pt>
                <c:pt idx="74">
                  <c:v>577</c:v>
                </c:pt>
                <c:pt idx="75">
                  <c:v>585</c:v>
                </c:pt>
                <c:pt idx="76">
                  <c:v>592</c:v>
                </c:pt>
                <c:pt idx="77">
                  <c:v>557</c:v>
                </c:pt>
                <c:pt idx="78">
                  <c:v>564</c:v>
                </c:pt>
                <c:pt idx="79">
                  <c:v>571</c:v>
                </c:pt>
                <c:pt idx="80">
                  <c:v>579</c:v>
                </c:pt>
                <c:pt idx="81">
                  <c:v>586</c:v>
                </c:pt>
                <c:pt idx="82">
                  <c:v>593</c:v>
                </c:pt>
                <c:pt idx="83">
                  <c:v>600</c:v>
                </c:pt>
                <c:pt idx="84">
                  <c:v>607</c:v>
                </c:pt>
                <c:pt idx="85">
                  <c:v>614</c:v>
                </c:pt>
                <c:pt idx="86">
                  <c:v>580</c:v>
                </c:pt>
                <c:pt idx="87">
                  <c:v>587</c:v>
                </c:pt>
                <c:pt idx="88">
                  <c:v>593</c:v>
                </c:pt>
                <c:pt idx="89">
                  <c:v>600</c:v>
                </c:pt>
                <c:pt idx="90">
                  <c:v>607</c:v>
                </c:pt>
                <c:pt idx="91">
                  <c:v>613</c:v>
                </c:pt>
                <c:pt idx="92">
                  <c:v>620</c:v>
                </c:pt>
                <c:pt idx="93">
                  <c:v>627</c:v>
                </c:pt>
                <c:pt idx="94">
                  <c:v>594</c:v>
                </c:pt>
                <c:pt idx="95">
                  <c:v>600</c:v>
                </c:pt>
                <c:pt idx="96">
                  <c:v>606</c:v>
                </c:pt>
                <c:pt idx="97">
                  <c:v>613</c:v>
                </c:pt>
              </c:numCache>
            </c:numRef>
          </c:yVal>
          <c:smooth val="1"/>
        </c:ser>
        <c:dLbls>
          <c:showLegendKey val="0"/>
          <c:showVal val="0"/>
          <c:showCatName val="0"/>
          <c:showSerName val="0"/>
          <c:showPercent val="0"/>
          <c:showBubbleSize val="0"/>
        </c:dLbls>
        <c:axId val="144143488"/>
        <c:axId val="144145408"/>
      </c:scatterChart>
      <c:valAx>
        <c:axId val="144143488"/>
        <c:scaling>
          <c:orientation val="minMax"/>
        </c:scaling>
        <c:delete val="0"/>
        <c:axPos val="b"/>
        <c:minorGridlines/>
        <c:title>
          <c:tx>
            <c:rich>
              <a:bodyPr/>
              <a:lstStyle/>
              <a:p>
                <a:pPr>
                  <a:defRPr sz="2800"/>
                </a:pPr>
                <a:r>
                  <a:rPr lang="en-US" sz="2800" dirty="0" smtClean="0"/>
                  <a:t>Radios </a:t>
                </a:r>
                <a:r>
                  <a:rPr lang="en-US" sz="2800" dirty="0"/>
                  <a:t>in use per </a:t>
                </a:r>
                <a:r>
                  <a:rPr lang="en-US" sz="2800" dirty="0" smtClean="0"/>
                  <a:t>hour per freq </a:t>
                </a:r>
                <a:endParaRPr lang="en-US" sz="2800" dirty="0"/>
              </a:p>
            </c:rich>
          </c:tx>
          <c:layout/>
          <c:overlay val="0"/>
        </c:title>
        <c:numFmt formatCode="General" sourceLinked="1"/>
        <c:majorTickMark val="out"/>
        <c:minorTickMark val="none"/>
        <c:tickLblPos val="nextTo"/>
        <c:txPr>
          <a:bodyPr/>
          <a:lstStyle/>
          <a:p>
            <a:pPr>
              <a:defRPr sz="1800"/>
            </a:pPr>
            <a:endParaRPr lang="en-US"/>
          </a:p>
        </c:txPr>
        <c:crossAx val="144145408"/>
        <c:crosses val="autoZero"/>
        <c:crossBetween val="midCat"/>
      </c:valAx>
      <c:valAx>
        <c:axId val="144145408"/>
        <c:scaling>
          <c:orientation val="minMax"/>
        </c:scaling>
        <c:delete val="0"/>
        <c:axPos val="l"/>
        <c:majorGridlines/>
        <c:title>
          <c:tx>
            <c:rich>
              <a:bodyPr rot="0" vert="wordArtVert"/>
              <a:lstStyle/>
              <a:p>
                <a:pPr>
                  <a:defRPr sz="1800"/>
                </a:pPr>
                <a:r>
                  <a:rPr lang="en-US" sz="1800" dirty="0" smtClean="0"/>
                  <a:t># Radios</a:t>
                </a:r>
                <a:r>
                  <a:rPr lang="en-US" sz="1800" baseline="0" dirty="0" smtClean="0"/>
                  <a:t> </a:t>
                </a:r>
                <a:r>
                  <a:rPr lang="en-US" sz="1800" dirty="0" smtClean="0"/>
                  <a:t>per freq</a:t>
                </a:r>
                <a:endParaRPr lang="en-US" sz="1800" dirty="0"/>
              </a:p>
            </c:rich>
          </c:tx>
          <c:layout>
            <c:manualLayout>
              <c:xMode val="edge"/>
              <c:yMode val="edge"/>
              <c:x val="0"/>
              <c:y val="2.7920420369452609E-2"/>
            </c:manualLayout>
          </c:layout>
          <c:overlay val="0"/>
          <c:spPr>
            <a:solidFill>
              <a:srgbClr val="FFFF00"/>
            </a:solidFill>
            <a:ln>
              <a:solidFill>
                <a:schemeClr val="tx1"/>
              </a:solidFill>
            </a:ln>
          </c:spPr>
        </c:title>
        <c:numFmt formatCode="0" sourceLinked="1"/>
        <c:majorTickMark val="out"/>
        <c:minorTickMark val="none"/>
        <c:tickLblPos val="nextTo"/>
        <c:txPr>
          <a:bodyPr/>
          <a:lstStyle/>
          <a:p>
            <a:pPr>
              <a:defRPr sz="1800"/>
            </a:pPr>
            <a:endParaRPr lang="en-US"/>
          </a:p>
        </c:txPr>
        <c:crossAx val="144143488"/>
        <c:crosses val="autoZero"/>
        <c:crossBetween val="midCat"/>
      </c:valAx>
      <c:spPr>
        <a:ln>
          <a:solidFill>
            <a:schemeClr val="tx1"/>
          </a:solidFill>
        </a:ln>
      </c:spPr>
    </c:plotArea>
    <c:plotVisOnly val="1"/>
    <c:dispBlanksAs val="gap"/>
    <c:showDLblsOverMax val="0"/>
  </c:chart>
  <c:txPr>
    <a:bodyPr/>
    <a:lstStyle/>
    <a:p>
      <a:pPr>
        <a:defRPr>
          <a:latin typeface="Lucida Console" panose="020B0609040504020204" pitchFamily="49" charset="0"/>
        </a:defRPr>
      </a:pPr>
      <a:endParaRPr lang="en-US"/>
    </a:p>
  </c:tx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0.32325</cdr:x>
      <cdr:y>0.0775</cdr:y>
    </cdr:from>
    <cdr:to>
      <cdr:x>0.71</cdr:x>
      <cdr:y>0.10025</cdr:y>
    </cdr:to>
    <cdr:sp macro="" textlink="">
      <cdr:nvSpPr>
        <cdr:cNvPr id="5143" name="Text Box 23"/>
        <cdr:cNvSpPr txBox="1">
          <a:spLocks xmlns:a="http://schemas.openxmlformats.org/drawingml/2006/main" noChangeArrowheads="1" noTextEdit="1"/>
        </cdr:cNvSpPr>
      </cdr:nvSpPr>
      <cdr:spPr bwMode="auto">
        <a:xfrm xmlns:a="http://schemas.openxmlformats.org/drawingml/2006/main">
          <a:off x="3038930" y="551426"/>
          <a:ext cx="3635904" cy="161870"/>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2860" rIns="27432" bIns="0" anchor="t" upright="1"/>
        <a:lstStyle xmlns:a="http://schemas.openxmlformats.org/drawingml/2006/main"/>
        <a:p xmlns:a="http://schemas.openxmlformats.org/drawingml/2006/main">
          <a:pPr algn="ctr" rtl="0">
            <a:defRPr sz="1000"/>
          </a:pPr>
          <a:fld id="{E9D364EB-F52F-4771-B650-A93685C69240}" type="TxLink">
            <a:rPr lang="en-US" sz="900" b="0" i="0" u="none" strike="noStrike" baseline="0">
              <a:solidFill>
                <a:srgbClr val="FFFFFF"/>
              </a:solidFill>
              <a:latin typeface="Arial"/>
              <a:cs typeface="Arial"/>
            </a:rPr>
            <a:pPr algn="ctr" rtl="0">
              <a:defRPr sz="1000"/>
            </a:pPr>
            <a:t>System: ALL   Zone: ALL   Site: ALL</a:t>
          </a:fld>
          <a:endParaRPr lang="en-US" sz="900" b="0" i="0" u="none" strike="noStrike" baseline="0">
            <a:solidFill>
              <a:srgbClr val="FFFFFF"/>
            </a:solidFill>
            <a:latin typeface="Arial"/>
            <a:cs typeface="Arial"/>
          </a:endParaRPr>
        </a:p>
      </cdr:txBody>
    </cdr:sp>
  </cdr:relSizeAnchor>
  <cdr:relSizeAnchor xmlns:cdr="http://schemas.openxmlformats.org/drawingml/2006/chartDrawing">
    <cdr:from>
      <cdr:x>0</cdr:x>
      <cdr:y>0</cdr:y>
    </cdr:from>
    <cdr:to>
      <cdr:x>0.17832</cdr:x>
      <cdr:y>0.0577</cdr:y>
    </cdr:to>
    <cdr:pic>
      <cdr:nvPicPr>
        <cdr:cNvPr id="5" name="Picture 4" descr="reportsHeader_right"/>
        <cdr:cNvPicPr>
          <a:picLocks xmlns:a="http://schemas.openxmlformats.org/drawingml/2006/main" noChangeAspect="1" noChangeArrowheads="1"/>
        </cdr:cNvPicPr>
      </cdr:nvPicPr>
      <cdr:blipFill>
        <a:blip xmlns:a="http://schemas.openxmlformats.org/drawingml/2006/main" xmlns:r="http://schemas.openxmlformats.org/officeDocument/2006/relationships" r:embed="rId1"/>
        <a:srcRect xmlns:a="http://schemas.openxmlformats.org/drawingml/2006/main" l="26866"/>
        <a:stretch xmlns:a="http://schemas.openxmlformats.org/drawingml/2006/main">
          <a:fillRect/>
        </a:stretch>
      </cdr:blipFill>
      <cdr:spPr bwMode="auto">
        <a:xfrm xmlns:a="http://schemas.openxmlformats.org/drawingml/2006/main">
          <a:off x="-28575" y="-28575"/>
          <a:ext cx="1676400" cy="410547"/>
        </a:xfrm>
        <a:prstGeom xmlns:a="http://schemas.openxmlformats.org/drawingml/2006/main" prst="rect">
          <a:avLst/>
        </a:prstGeom>
        <a:noFill xmlns:a="http://schemas.openxmlformats.org/drawingml/2006/main"/>
        <a:ln xmlns:a="http://schemas.openxmlformats.org/drawingml/2006/main" w="9525">
          <a:noFill/>
          <a:miter lim="800000"/>
          <a:headEnd/>
          <a:tailEnd/>
        </a:ln>
      </cdr:spPr>
    </cdr:pic>
  </cdr:relSizeAnchor>
</c:userShapes>
</file>

<file path=ppt/drawings/drawing2.xml><?xml version="1.0" encoding="utf-8"?>
<c:userShapes xmlns:c="http://schemas.openxmlformats.org/drawingml/2006/chart">
  <cdr:relSizeAnchor xmlns:cdr="http://schemas.openxmlformats.org/drawingml/2006/chartDrawing">
    <cdr:from>
      <cdr:x>0.1297</cdr:x>
      <cdr:y>0.02728</cdr:y>
    </cdr:from>
    <cdr:to>
      <cdr:x>0.64794</cdr:x>
      <cdr:y>0.12092</cdr:y>
    </cdr:to>
    <cdr:sp macro="" textlink="">
      <cdr:nvSpPr>
        <cdr:cNvPr id="2" name="TextBox 13"/>
        <cdr:cNvSpPr txBox="1"/>
      </cdr:nvSpPr>
      <cdr:spPr>
        <a:xfrm xmlns:a="http://schemas.openxmlformats.org/drawingml/2006/main">
          <a:off x="1125210" y="152400"/>
          <a:ext cx="4495800" cy="523220"/>
        </a:xfrm>
        <a:prstGeom xmlns:a="http://schemas.openxmlformats.org/drawingml/2006/main" prst="rect">
          <a:avLst/>
        </a:prstGeom>
        <a:solidFill xmlns:a="http://schemas.openxmlformats.org/drawingml/2006/main">
          <a:schemeClr val="accent1">
            <a:lumMod val="20000"/>
            <a:lumOff val="80000"/>
          </a:schemeClr>
        </a:solidFill>
        <a:ln xmlns:a="http://schemas.openxmlformats.org/drawingml/2006/main" w="12700">
          <a:solidFill>
            <a:schemeClr val="tx1"/>
          </a:solidFill>
        </a:l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Franklin Gothic Book" pitchFamily="34" charset="0"/>
              <a:ea typeface="+mn-ea"/>
              <a:cs typeface="Arial" charset="0"/>
            </a:defRPr>
          </a:lvl1pPr>
          <a:lvl2pPr marL="457200" algn="l" rtl="0" fontAlgn="base">
            <a:spcBef>
              <a:spcPct val="0"/>
            </a:spcBef>
            <a:spcAft>
              <a:spcPct val="0"/>
            </a:spcAft>
            <a:defRPr kern="1200">
              <a:solidFill>
                <a:schemeClr val="tx1"/>
              </a:solidFill>
              <a:latin typeface="Franklin Gothic Book" pitchFamily="34" charset="0"/>
              <a:ea typeface="+mn-ea"/>
              <a:cs typeface="Arial" charset="0"/>
            </a:defRPr>
          </a:lvl2pPr>
          <a:lvl3pPr marL="914400" algn="l" rtl="0" fontAlgn="base">
            <a:spcBef>
              <a:spcPct val="0"/>
            </a:spcBef>
            <a:spcAft>
              <a:spcPct val="0"/>
            </a:spcAft>
            <a:defRPr kern="1200">
              <a:solidFill>
                <a:schemeClr val="tx1"/>
              </a:solidFill>
              <a:latin typeface="Franklin Gothic Book" pitchFamily="34" charset="0"/>
              <a:ea typeface="+mn-ea"/>
              <a:cs typeface="Arial" charset="0"/>
            </a:defRPr>
          </a:lvl3pPr>
          <a:lvl4pPr marL="1371600" algn="l" rtl="0" fontAlgn="base">
            <a:spcBef>
              <a:spcPct val="0"/>
            </a:spcBef>
            <a:spcAft>
              <a:spcPct val="0"/>
            </a:spcAft>
            <a:defRPr kern="1200">
              <a:solidFill>
                <a:schemeClr val="tx1"/>
              </a:solidFill>
              <a:latin typeface="Franklin Gothic Book" pitchFamily="34" charset="0"/>
              <a:ea typeface="+mn-ea"/>
              <a:cs typeface="Arial" charset="0"/>
            </a:defRPr>
          </a:lvl4pPr>
          <a:lvl5pPr marL="1828800" algn="l" rtl="0" fontAlgn="base">
            <a:spcBef>
              <a:spcPct val="0"/>
            </a:spcBef>
            <a:spcAft>
              <a:spcPct val="0"/>
            </a:spcAft>
            <a:defRPr kern="1200">
              <a:solidFill>
                <a:schemeClr val="tx1"/>
              </a:solidFill>
              <a:latin typeface="Franklin Gothic Book" pitchFamily="34" charset="0"/>
              <a:ea typeface="+mn-ea"/>
              <a:cs typeface="Arial" charset="0"/>
            </a:defRPr>
          </a:lvl5pPr>
          <a:lvl6pPr marL="2286000" algn="l" defTabSz="914400" rtl="0" eaLnBrk="1" latinLnBrk="0" hangingPunct="1">
            <a:defRPr kern="1200">
              <a:solidFill>
                <a:schemeClr val="tx1"/>
              </a:solidFill>
              <a:latin typeface="Franklin Gothic Book" pitchFamily="34" charset="0"/>
              <a:ea typeface="+mn-ea"/>
              <a:cs typeface="Arial" charset="0"/>
            </a:defRPr>
          </a:lvl6pPr>
          <a:lvl7pPr marL="2743200" algn="l" defTabSz="914400" rtl="0" eaLnBrk="1" latinLnBrk="0" hangingPunct="1">
            <a:defRPr kern="1200">
              <a:solidFill>
                <a:schemeClr val="tx1"/>
              </a:solidFill>
              <a:latin typeface="Franklin Gothic Book" pitchFamily="34" charset="0"/>
              <a:ea typeface="+mn-ea"/>
              <a:cs typeface="Arial" charset="0"/>
            </a:defRPr>
          </a:lvl7pPr>
          <a:lvl8pPr marL="3200400" algn="l" defTabSz="914400" rtl="0" eaLnBrk="1" latinLnBrk="0" hangingPunct="1">
            <a:defRPr kern="1200">
              <a:solidFill>
                <a:schemeClr val="tx1"/>
              </a:solidFill>
              <a:latin typeface="Franklin Gothic Book" pitchFamily="34" charset="0"/>
              <a:ea typeface="+mn-ea"/>
              <a:cs typeface="Arial" charset="0"/>
            </a:defRPr>
          </a:lvl8pPr>
          <a:lvl9pPr marL="3657600" algn="l" defTabSz="914400" rtl="0" eaLnBrk="1" latinLnBrk="0" hangingPunct="1">
            <a:defRPr kern="1200">
              <a:solidFill>
                <a:schemeClr val="tx1"/>
              </a:solidFill>
              <a:latin typeface="Franklin Gothic Book" pitchFamily="34" charset="0"/>
              <a:ea typeface="+mn-ea"/>
              <a:cs typeface="Arial" charset="0"/>
            </a:defRPr>
          </a:lvl9pPr>
        </a:lstStyle>
        <a:p xmlns:a="http://schemas.openxmlformats.org/drawingml/2006/main">
          <a:r>
            <a:rPr lang="en-US" sz="1400" dirty="0" smtClean="0">
              <a:latin typeface="Lucida Console" panose="020B0609040504020204" pitchFamily="49" charset="0"/>
            </a:rPr>
            <a:t>This system would require 15 talk paths:</a:t>
          </a:r>
        </a:p>
        <a:p xmlns:a="http://schemas.openxmlformats.org/drawingml/2006/main">
          <a:r>
            <a:rPr lang="en-US" sz="1400" dirty="0" smtClean="0">
              <a:latin typeface="Lucida Console" panose="020B0609040504020204" pitchFamily="49" charset="0"/>
            </a:rPr>
            <a:t>16 freq FDMA or 9 freq TDMA</a:t>
          </a:r>
          <a:endParaRPr lang="en-US" sz="1400" dirty="0">
            <a:latin typeface="Lucida Console" panose="020B0609040504020204" pitchFamily="49" charset="0"/>
          </a:endParaRPr>
        </a:p>
      </cdr:txBody>
    </cdr:sp>
  </cdr:relSizeAnchor>
  <cdr:relSizeAnchor xmlns:cdr="http://schemas.openxmlformats.org/drawingml/2006/chartDrawing">
    <cdr:from>
      <cdr:x>0.66551</cdr:x>
      <cdr:y>0.42279</cdr:y>
    </cdr:from>
    <cdr:to>
      <cdr:x>0.66551</cdr:x>
      <cdr:y>0.50462</cdr:y>
    </cdr:to>
    <cdr:cxnSp macro="">
      <cdr:nvCxnSpPr>
        <cdr:cNvPr id="3" name="Straight Arrow Connector 2"/>
        <cdr:cNvCxnSpPr/>
      </cdr:nvCxnSpPr>
      <cdr:spPr>
        <a:xfrm xmlns:a="http://schemas.openxmlformats.org/drawingml/2006/main">
          <a:off x="5773410" y="2362200"/>
          <a:ext cx="0" cy="457200"/>
        </a:xfrm>
        <a:prstGeom xmlns:a="http://schemas.openxmlformats.org/drawingml/2006/main" prst="straightConnector1">
          <a:avLst/>
        </a:prstGeom>
        <a:ln xmlns:a="http://schemas.openxmlformats.org/drawingml/2006/main" w="381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0.67136</cdr:x>
      <cdr:y>0.51371</cdr:y>
    </cdr:from>
    <cdr:to>
      <cdr:x>0.70503</cdr:x>
      <cdr:y>0.58585</cdr:y>
    </cdr:to>
    <cdr:cxnSp macro="">
      <cdr:nvCxnSpPr>
        <cdr:cNvPr id="4" name="Straight Arrow Connector 3"/>
        <cdr:cNvCxnSpPr/>
      </cdr:nvCxnSpPr>
      <cdr:spPr>
        <a:xfrm xmlns:a="http://schemas.openxmlformats.org/drawingml/2006/main" flipH="1" flipV="1">
          <a:off x="5824210" y="2870200"/>
          <a:ext cx="292100" cy="403022"/>
        </a:xfrm>
        <a:prstGeom xmlns:a="http://schemas.openxmlformats.org/drawingml/2006/main" prst="straightConnector1">
          <a:avLst/>
        </a:prstGeom>
        <a:ln xmlns:a="http://schemas.openxmlformats.org/drawingml/2006/main" w="38100">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0.37669</cdr:x>
      <cdr:y>0.32332</cdr:y>
    </cdr:from>
    <cdr:to>
      <cdr:x>0.37669</cdr:x>
      <cdr:y>0.81942</cdr:y>
    </cdr:to>
    <cdr:cxnSp macro="">
      <cdr:nvCxnSpPr>
        <cdr:cNvPr id="3" name="Straight Connector 2"/>
        <cdr:cNvCxnSpPr/>
      </cdr:nvCxnSpPr>
      <cdr:spPr>
        <a:xfrm xmlns:a="http://schemas.openxmlformats.org/drawingml/2006/main" flipV="1">
          <a:off x="3258810" y="1905000"/>
          <a:ext cx="0" cy="2923002"/>
        </a:xfrm>
        <a:prstGeom xmlns:a="http://schemas.openxmlformats.org/drawingml/2006/main" prst="line">
          <a:avLst/>
        </a:prstGeom>
        <a:ln xmlns:a="http://schemas.openxmlformats.org/drawingml/2006/main" w="28575">
          <a:solidFill>
            <a:srgbClr val="0070C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0.11245</cdr:x>
      <cdr:y>0.54318</cdr:y>
    </cdr:from>
    <cdr:to>
      <cdr:x>0.37963</cdr:x>
      <cdr:y>0.54318</cdr:y>
    </cdr:to>
    <cdr:cxnSp macro="">
      <cdr:nvCxnSpPr>
        <cdr:cNvPr id="5" name="Straight Connector 4"/>
        <cdr:cNvCxnSpPr/>
      </cdr:nvCxnSpPr>
      <cdr:spPr>
        <a:xfrm xmlns:a="http://schemas.openxmlformats.org/drawingml/2006/main">
          <a:off x="972810" y="3200400"/>
          <a:ext cx="2311432" cy="0"/>
        </a:xfrm>
        <a:prstGeom xmlns:a="http://schemas.openxmlformats.org/drawingml/2006/main" prst="line">
          <a:avLst/>
        </a:prstGeom>
        <a:ln xmlns:a="http://schemas.openxmlformats.org/drawingml/2006/main" w="28575">
          <a:solidFill>
            <a:srgbClr val="0070C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0.02913</cdr:x>
      <cdr:y>0.50438</cdr:y>
    </cdr:from>
    <cdr:to>
      <cdr:x>0.27575</cdr:x>
      <cdr:y>0.56905</cdr:y>
    </cdr:to>
    <cdr:sp macro="" textlink="">
      <cdr:nvSpPr>
        <cdr:cNvPr id="9" name="TextBox 8"/>
        <cdr:cNvSpPr txBox="1"/>
      </cdr:nvSpPr>
      <cdr:spPr>
        <a:xfrm xmlns:a="http://schemas.openxmlformats.org/drawingml/2006/main">
          <a:off x="252011" y="2971800"/>
          <a:ext cx="2133600" cy="381000"/>
        </a:xfrm>
        <a:prstGeom xmlns:a="http://schemas.openxmlformats.org/drawingml/2006/main" prst="rect">
          <a:avLst/>
        </a:prstGeom>
        <a:solidFill xmlns:a="http://schemas.openxmlformats.org/drawingml/2006/main">
          <a:srgbClr val="FFFF00"/>
        </a:solidFill>
        <a:ln xmlns:a="http://schemas.openxmlformats.org/drawingml/2006/main" w="3175">
          <a:solidFill>
            <a:schemeClr val="tx1"/>
          </a:solidFill>
        </a:ln>
      </cdr:spPr>
      <cdr:txBody>
        <a:bodyPr xmlns:a="http://schemas.openxmlformats.org/drawingml/2006/main" vertOverflow="clip" wrap="square" rtlCol="0"/>
        <a:lstStyle xmlns:a="http://schemas.openxmlformats.org/drawingml/2006/main"/>
        <a:p xmlns:a="http://schemas.openxmlformats.org/drawingml/2006/main">
          <a:pPr algn="ctr"/>
          <a:r>
            <a:rPr lang="en-US" sz="1800" b="1" dirty="0" smtClean="0">
              <a:solidFill>
                <a:srgbClr val="FF0000"/>
              </a:solidFill>
            </a:rPr>
            <a:t>250 radios per freq</a:t>
          </a:r>
          <a:endParaRPr lang="en-US" sz="1800" b="1" dirty="0">
            <a:solidFill>
              <a:srgbClr val="FF0000"/>
            </a:solidFill>
          </a:endParaRPr>
        </a:p>
      </cdr:txBody>
    </cdr:sp>
  </cdr:relSizeAnchor>
  <cdr:relSizeAnchor xmlns:cdr="http://schemas.openxmlformats.org/drawingml/2006/chartDrawing">
    <cdr:from>
      <cdr:x>0.11245</cdr:x>
      <cdr:y>0.32332</cdr:y>
    </cdr:from>
    <cdr:to>
      <cdr:x>0.37963</cdr:x>
      <cdr:y>0.32332</cdr:y>
    </cdr:to>
    <cdr:cxnSp macro="">
      <cdr:nvCxnSpPr>
        <cdr:cNvPr id="8" name="Straight Connector 7"/>
        <cdr:cNvCxnSpPr/>
      </cdr:nvCxnSpPr>
      <cdr:spPr>
        <a:xfrm xmlns:a="http://schemas.openxmlformats.org/drawingml/2006/main">
          <a:off x="972810" y="1905000"/>
          <a:ext cx="2311432" cy="0"/>
        </a:xfrm>
        <a:prstGeom xmlns:a="http://schemas.openxmlformats.org/drawingml/2006/main" prst="line">
          <a:avLst/>
        </a:prstGeom>
        <a:ln xmlns:a="http://schemas.openxmlformats.org/drawingml/2006/main" w="28575">
          <a:solidFill>
            <a:srgbClr val="0070C0"/>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0.02913</cdr:x>
      <cdr:y>0.28452</cdr:y>
    </cdr:from>
    <cdr:to>
      <cdr:x>0.29337</cdr:x>
      <cdr:y>0.34919</cdr:y>
    </cdr:to>
    <cdr:sp macro="" textlink="">
      <cdr:nvSpPr>
        <cdr:cNvPr id="10" name="TextBox 1"/>
        <cdr:cNvSpPr txBox="1"/>
      </cdr:nvSpPr>
      <cdr:spPr>
        <a:xfrm xmlns:a="http://schemas.openxmlformats.org/drawingml/2006/main">
          <a:off x="252011" y="1676400"/>
          <a:ext cx="2285999" cy="381000"/>
        </a:xfrm>
        <a:prstGeom xmlns:a="http://schemas.openxmlformats.org/drawingml/2006/main" prst="rect">
          <a:avLst/>
        </a:prstGeom>
        <a:solidFill xmlns:a="http://schemas.openxmlformats.org/drawingml/2006/main">
          <a:srgbClr val="FFFF00"/>
        </a:solidFill>
        <a:ln xmlns:a="http://schemas.openxmlformats.org/drawingml/2006/main" w="3175">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2060"/>
              </a:solidFill>
            </a:rPr>
            <a:t>444 radios per freq</a:t>
          </a:r>
          <a:endParaRPr lang="en-US" sz="1800" b="1" dirty="0">
            <a:solidFill>
              <a:srgbClr val="002060"/>
            </a:solidFill>
          </a:endParaRPr>
        </a:p>
      </cdr:txBody>
    </cdr:sp>
  </cdr:relSizeAnchor>
  <cdr:relSizeAnchor xmlns:cdr="http://schemas.openxmlformats.org/drawingml/2006/chartDrawing">
    <cdr:from>
      <cdr:x>0.76424</cdr:x>
      <cdr:y>0.10346</cdr:y>
    </cdr:from>
    <cdr:to>
      <cdr:x>0.89636</cdr:x>
      <cdr:y>0.16813</cdr:y>
    </cdr:to>
    <cdr:sp macro="" textlink="">
      <cdr:nvSpPr>
        <cdr:cNvPr id="7" name="TextBox 1"/>
        <cdr:cNvSpPr txBox="1"/>
      </cdr:nvSpPr>
      <cdr:spPr>
        <a:xfrm xmlns:a="http://schemas.openxmlformats.org/drawingml/2006/main">
          <a:off x="6611610" y="609600"/>
          <a:ext cx="1142999" cy="381000"/>
        </a:xfrm>
        <a:prstGeom xmlns:a="http://schemas.openxmlformats.org/drawingml/2006/main" prst="rect">
          <a:avLst/>
        </a:prstGeom>
        <a:solidFill xmlns:a="http://schemas.openxmlformats.org/drawingml/2006/main">
          <a:srgbClr val="FFFF00"/>
        </a:solidFill>
        <a:ln xmlns:a="http://schemas.openxmlformats.org/drawingml/2006/main" w="3175">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002060"/>
              </a:solidFill>
            </a:rPr>
            <a:t>TDMA</a:t>
          </a:r>
          <a:endParaRPr lang="en-US" sz="1800" b="1" dirty="0">
            <a:solidFill>
              <a:srgbClr val="002060"/>
            </a:solidFill>
          </a:endParaRPr>
        </a:p>
      </cdr:txBody>
    </cdr:sp>
  </cdr:relSizeAnchor>
  <cdr:relSizeAnchor xmlns:cdr="http://schemas.openxmlformats.org/drawingml/2006/chartDrawing">
    <cdr:from>
      <cdr:x>0.77305</cdr:x>
      <cdr:y>0.41385</cdr:y>
    </cdr:from>
    <cdr:to>
      <cdr:x>0.90517</cdr:x>
      <cdr:y>0.47852</cdr:y>
    </cdr:to>
    <cdr:sp macro="" textlink="">
      <cdr:nvSpPr>
        <cdr:cNvPr id="11" name="TextBox 1"/>
        <cdr:cNvSpPr txBox="1"/>
      </cdr:nvSpPr>
      <cdr:spPr>
        <a:xfrm xmlns:a="http://schemas.openxmlformats.org/drawingml/2006/main">
          <a:off x="6687810" y="2438400"/>
          <a:ext cx="1142999" cy="381000"/>
        </a:xfrm>
        <a:prstGeom xmlns:a="http://schemas.openxmlformats.org/drawingml/2006/main" prst="rect">
          <a:avLst/>
        </a:prstGeom>
        <a:solidFill xmlns:a="http://schemas.openxmlformats.org/drawingml/2006/main">
          <a:srgbClr val="FFFF00"/>
        </a:solidFill>
        <a:ln xmlns:a="http://schemas.openxmlformats.org/drawingml/2006/main" w="3175">
          <a:solidFill>
            <a:schemeClr val="tx1"/>
          </a:solidFill>
        </a:ln>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smtClean="0">
              <a:solidFill>
                <a:srgbClr val="FF0000"/>
              </a:solidFill>
            </a:rPr>
            <a:t>FDMA</a:t>
          </a:r>
          <a:endParaRPr lang="en-US" sz="1800" b="1" dirty="0">
            <a:solidFill>
              <a:srgbClr val="FF00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8FB7ECA4-C4D1-4108-A851-DDDA0627BAEC}" type="datetimeFigureOut">
              <a:rPr lang="en-US" smtClean="0"/>
              <a:t>10/13/2016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D0ABC0D5-84D7-477C-A9C2-25032ECA205C}" type="slidenum">
              <a:rPr lang="en-US" smtClean="0"/>
              <a:t>‹#›</a:t>
            </a:fld>
            <a:endParaRPr lang="en-US"/>
          </a:p>
        </p:txBody>
      </p:sp>
    </p:spTree>
    <p:extLst>
      <p:ext uri="{BB962C8B-B14F-4D97-AF65-F5344CB8AC3E}">
        <p14:creationId xmlns:p14="http://schemas.microsoft.com/office/powerpoint/2010/main" val="1623449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0ABC0D5-84D7-477C-A9C2-25032ECA205C}" type="slidenum">
              <a:rPr lang="en-US" smtClean="0"/>
              <a:t>9</a:t>
            </a:fld>
            <a:endParaRPr lang="en-US"/>
          </a:p>
        </p:txBody>
      </p:sp>
    </p:spTree>
    <p:extLst>
      <p:ext uri="{BB962C8B-B14F-4D97-AF65-F5344CB8AC3E}">
        <p14:creationId xmlns:p14="http://schemas.microsoft.com/office/powerpoint/2010/main" val="3526855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9C1E844-B94D-40BA-A0E5-44934D9C0C50}" type="datetimeFigureOut">
              <a:rPr lang="en-US"/>
              <a:pPr>
                <a:defRPr/>
              </a:pPr>
              <a:t>10/13/2016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50FC99-051D-4F34-A517-2320680238B8}" type="slidenum">
              <a:rPr lang="en-US"/>
              <a:pPr>
                <a:defRPr/>
              </a:pPr>
              <a:t>‹#›</a:t>
            </a:fld>
            <a:endParaRPr lang="en-US"/>
          </a:p>
        </p:txBody>
      </p:sp>
    </p:spTree>
    <p:extLst>
      <p:ext uri="{BB962C8B-B14F-4D97-AF65-F5344CB8AC3E}">
        <p14:creationId xmlns:p14="http://schemas.microsoft.com/office/powerpoint/2010/main" val="3634583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56468E1-D48C-42AA-A7C0-37806EF052D8}" type="datetimeFigureOut">
              <a:rPr lang="en-US"/>
              <a:pPr>
                <a:defRPr/>
              </a:pPr>
              <a:t>10/13/2016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B18892-5BB7-414E-8CB0-DD04E79F8D4D}" type="slidenum">
              <a:rPr lang="en-US"/>
              <a:pPr>
                <a:defRPr/>
              </a:pPr>
              <a:t>‹#›</a:t>
            </a:fld>
            <a:endParaRPr lang="en-US"/>
          </a:p>
        </p:txBody>
      </p:sp>
    </p:spTree>
    <p:extLst>
      <p:ext uri="{BB962C8B-B14F-4D97-AF65-F5344CB8AC3E}">
        <p14:creationId xmlns:p14="http://schemas.microsoft.com/office/powerpoint/2010/main" val="4114865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7D964B-81B4-4375-A48D-FFB101CBC08B}" type="datetimeFigureOut">
              <a:rPr lang="en-US"/>
              <a:pPr>
                <a:defRPr/>
              </a:pPr>
              <a:t>10/13/2016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8065F9-5293-4631-81EC-D5C230871FA5}" type="slidenum">
              <a:rPr lang="en-US"/>
              <a:pPr>
                <a:defRPr/>
              </a:pPr>
              <a:t>‹#›</a:t>
            </a:fld>
            <a:endParaRPr lang="en-US"/>
          </a:p>
        </p:txBody>
      </p:sp>
    </p:spTree>
    <p:extLst>
      <p:ext uri="{BB962C8B-B14F-4D97-AF65-F5344CB8AC3E}">
        <p14:creationId xmlns:p14="http://schemas.microsoft.com/office/powerpoint/2010/main" val="2162875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401A329-3ECB-43E3-9ABD-E9A883D41991}" type="datetimeFigureOut">
              <a:rPr lang="en-US"/>
              <a:pPr>
                <a:defRPr/>
              </a:pPr>
              <a:t>10/13/2016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1CD013-41B4-4F98-BFF4-CD7B20158282}" type="slidenum">
              <a:rPr lang="en-US"/>
              <a:pPr>
                <a:defRPr/>
              </a:pPr>
              <a:t>‹#›</a:t>
            </a:fld>
            <a:endParaRPr lang="en-US"/>
          </a:p>
        </p:txBody>
      </p:sp>
    </p:spTree>
    <p:extLst>
      <p:ext uri="{BB962C8B-B14F-4D97-AF65-F5344CB8AC3E}">
        <p14:creationId xmlns:p14="http://schemas.microsoft.com/office/powerpoint/2010/main" val="2773602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F05A342-1A6D-403A-80B1-E8F4503FC873}" type="datetimeFigureOut">
              <a:rPr lang="en-US"/>
              <a:pPr>
                <a:defRPr/>
              </a:pPr>
              <a:t>10/13/2016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A616196-1AC4-4DF3-9382-68BBC81BF0F2}" type="slidenum">
              <a:rPr lang="en-US"/>
              <a:pPr>
                <a:defRPr/>
              </a:pPr>
              <a:t>‹#›</a:t>
            </a:fld>
            <a:endParaRPr lang="en-US"/>
          </a:p>
        </p:txBody>
      </p:sp>
    </p:spTree>
    <p:extLst>
      <p:ext uri="{BB962C8B-B14F-4D97-AF65-F5344CB8AC3E}">
        <p14:creationId xmlns:p14="http://schemas.microsoft.com/office/powerpoint/2010/main" val="3916981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5DF21D2-D7EA-451F-99F9-37DD3698C4B3}" type="datetimeFigureOut">
              <a:rPr lang="en-US"/>
              <a:pPr>
                <a:defRPr/>
              </a:pPr>
              <a:t>10/13/2016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989DD1C-D9AB-4001-97F3-638155B58C7A}" type="slidenum">
              <a:rPr lang="en-US"/>
              <a:pPr>
                <a:defRPr/>
              </a:pPr>
              <a:t>‹#›</a:t>
            </a:fld>
            <a:endParaRPr lang="en-US"/>
          </a:p>
        </p:txBody>
      </p:sp>
    </p:spTree>
    <p:extLst>
      <p:ext uri="{BB962C8B-B14F-4D97-AF65-F5344CB8AC3E}">
        <p14:creationId xmlns:p14="http://schemas.microsoft.com/office/powerpoint/2010/main" val="3800921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A52CF90-F40A-47F0-B6E7-92E6DFEA7A5A}" type="datetimeFigureOut">
              <a:rPr lang="en-US"/>
              <a:pPr>
                <a:defRPr/>
              </a:pPr>
              <a:t>10/13/2016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382496D-C535-46F6-9DB5-2C25A3D0EB0D}" type="slidenum">
              <a:rPr lang="en-US"/>
              <a:pPr>
                <a:defRPr/>
              </a:pPr>
              <a:t>‹#›</a:t>
            </a:fld>
            <a:endParaRPr lang="en-US"/>
          </a:p>
        </p:txBody>
      </p:sp>
    </p:spTree>
    <p:extLst>
      <p:ext uri="{BB962C8B-B14F-4D97-AF65-F5344CB8AC3E}">
        <p14:creationId xmlns:p14="http://schemas.microsoft.com/office/powerpoint/2010/main" val="2474415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24462E1-E859-4606-A703-6C448F600100}" type="datetimeFigureOut">
              <a:rPr lang="en-US"/>
              <a:pPr>
                <a:defRPr/>
              </a:pPr>
              <a:t>10/13/2016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2A0264C-F986-44A1-BC93-11A6E8716D3D}" type="slidenum">
              <a:rPr lang="en-US"/>
              <a:pPr>
                <a:defRPr/>
              </a:pPr>
              <a:t>‹#›</a:t>
            </a:fld>
            <a:endParaRPr lang="en-US"/>
          </a:p>
        </p:txBody>
      </p:sp>
    </p:spTree>
    <p:extLst>
      <p:ext uri="{BB962C8B-B14F-4D97-AF65-F5344CB8AC3E}">
        <p14:creationId xmlns:p14="http://schemas.microsoft.com/office/powerpoint/2010/main" val="1842240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38AE05C-A518-42C0-A9DD-90AFA419741E}" type="datetimeFigureOut">
              <a:rPr lang="en-US"/>
              <a:pPr>
                <a:defRPr/>
              </a:pPr>
              <a:t>10/13/2016</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5A228B4-A25D-420B-A83A-797645584743}" type="slidenum">
              <a:rPr lang="en-US"/>
              <a:pPr>
                <a:defRPr/>
              </a:pPr>
              <a:t>‹#›</a:t>
            </a:fld>
            <a:endParaRPr lang="en-US"/>
          </a:p>
        </p:txBody>
      </p:sp>
    </p:spTree>
    <p:extLst>
      <p:ext uri="{BB962C8B-B14F-4D97-AF65-F5344CB8AC3E}">
        <p14:creationId xmlns:p14="http://schemas.microsoft.com/office/powerpoint/2010/main" val="42195511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C36742-2CB0-489F-B441-63AA19C62C43}" type="datetimeFigureOut">
              <a:rPr lang="en-US"/>
              <a:pPr>
                <a:defRPr/>
              </a:pPr>
              <a:t>10/13/2016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DB971F5-D463-4196-BC5D-D0EAE1810BBC}" type="slidenum">
              <a:rPr lang="en-US"/>
              <a:pPr>
                <a:defRPr/>
              </a:pPr>
              <a:t>‹#›</a:t>
            </a:fld>
            <a:endParaRPr lang="en-US"/>
          </a:p>
        </p:txBody>
      </p:sp>
    </p:spTree>
    <p:extLst>
      <p:ext uri="{BB962C8B-B14F-4D97-AF65-F5344CB8AC3E}">
        <p14:creationId xmlns:p14="http://schemas.microsoft.com/office/powerpoint/2010/main" val="67780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3EF7C50-1B37-4EFD-934B-209DA2D2EDF4}" type="datetimeFigureOut">
              <a:rPr lang="en-US"/>
              <a:pPr>
                <a:defRPr/>
              </a:pPr>
              <a:t>10/13/2016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880D3BC-0DD6-43FE-9609-E744F4B396E8}" type="slidenum">
              <a:rPr lang="en-US"/>
              <a:pPr>
                <a:defRPr/>
              </a:pPr>
              <a:t>‹#›</a:t>
            </a:fld>
            <a:endParaRPr lang="en-US"/>
          </a:p>
        </p:txBody>
      </p:sp>
    </p:spTree>
    <p:extLst>
      <p:ext uri="{BB962C8B-B14F-4D97-AF65-F5344CB8AC3E}">
        <p14:creationId xmlns:p14="http://schemas.microsoft.com/office/powerpoint/2010/main" val="2185098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0C143D6A-4E04-4086-80C2-23385F29921B}" type="datetimeFigureOut">
              <a:rPr lang="en-US"/>
              <a:pPr>
                <a:defRPr/>
              </a:pPr>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7734B1E-F714-4BE7-8C00-1DE0284C1A2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Franklin Gothic Medium" pitchFamily="34" charset="0"/>
        </a:defRPr>
      </a:lvl2pPr>
      <a:lvl3pPr algn="ctr" rtl="0" fontAlgn="base">
        <a:spcBef>
          <a:spcPct val="0"/>
        </a:spcBef>
        <a:spcAft>
          <a:spcPct val="0"/>
        </a:spcAft>
        <a:defRPr sz="4400">
          <a:solidFill>
            <a:schemeClr val="tx1"/>
          </a:solidFill>
          <a:latin typeface="Franklin Gothic Medium" pitchFamily="34" charset="0"/>
        </a:defRPr>
      </a:lvl3pPr>
      <a:lvl4pPr algn="ctr" rtl="0" fontAlgn="base">
        <a:spcBef>
          <a:spcPct val="0"/>
        </a:spcBef>
        <a:spcAft>
          <a:spcPct val="0"/>
        </a:spcAft>
        <a:defRPr sz="4400">
          <a:solidFill>
            <a:schemeClr val="tx1"/>
          </a:solidFill>
          <a:latin typeface="Franklin Gothic Medium" pitchFamily="34" charset="0"/>
        </a:defRPr>
      </a:lvl4pPr>
      <a:lvl5pPr algn="ctr" rtl="0" fontAlgn="base">
        <a:spcBef>
          <a:spcPct val="0"/>
        </a:spcBef>
        <a:spcAft>
          <a:spcPct val="0"/>
        </a:spcAft>
        <a:defRPr sz="4400">
          <a:solidFill>
            <a:schemeClr val="tx1"/>
          </a:solidFill>
          <a:latin typeface="Franklin Gothic Medium" pitchFamily="34" charset="0"/>
        </a:defRPr>
      </a:lvl5pPr>
      <a:lvl6pPr marL="457200" algn="ctr" rtl="0" fontAlgn="base">
        <a:spcBef>
          <a:spcPct val="0"/>
        </a:spcBef>
        <a:spcAft>
          <a:spcPct val="0"/>
        </a:spcAft>
        <a:defRPr sz="4400">
          <a:solidFill>
            <a:schemeClr val="tx1"/>
          </a:solidFill>
          <a:latin typeface="Franklin Gothic Medium" pitchFamily="34" charset="0"/>
        </a:defRPr>
      </a:lvl6pPr>
      <a:lvl7pPr marL="914400" algn="ctr" rtl="0" fontAlgn="base">
        <a:spcBef>
          <a:spcPct val="0"/>
        </a:spcBef>
        <a:spcAft>
          <a:spcPct val="0"/>
        </a:spcAft>
        <a:defRPr sz="4400">
          <a:solidFill>
            <a:schemeClr val="tx1"/>
          </a:solidFill>
          <a:latin typeface="Franklin Gothic Medium" pitchFamily="34" charset="0"/>
        </a:defRPr>
      </a:lvl7pPr>
      <a:lvl8pPr marL="1371600" algn="ctr" rtl="0" fontAlgn="base">
        <a:spcBef>
          <a:spcPct val="0"/>
        </a:spcBef>
        <a:spcAft>
          <a:spcPct val="0"/>
        </a:spcAft>
        <a:defRPr sz="4400">
          <a:solidFill>
            <a:schemeClr val="tx1"/>
          </a:solidFill>
          <a:latin typeface="Franklin Gothic Medium" pitchFamily="34" charset="0"/>
        </a:defRPr>
      </a:lvl8pPr>
      <a:lvl9pPr marL="1828800" algn="ctr" rtl="0" fontAlgn="base">
        <a:spcBef>
          <a:spcPct val="0"/>
        </a:spcBef>
        <a:spcAft>
          <a:spcPct val="0"/>
        </a:spcAft>
        <a:defRPr sz="4400">
          <a:solidFill>
            <a:schemeClr val="tx1"/>
          </a:solidFill>
          <a:latin typeface="Franklin Gothic Medium"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hyperlink" Target="http://go.efjohnson.com/systemdesign"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Box 4"/>
          <p:cNvSpPr txBox="1">
            <a:spLocks noChangeArrowheads="1"/>
          </p:cNvSpPr>
          <p:nvPr/>
        </p:nvSpPr>
        <p:spPr bwMode="auto">
          <a:xfrm>
            <a:off x="152400" y="381000"/>
            <a:ext cx="8839200" cy="224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fontAlgn="base">
              <a:spcBef>
                <a:spcPct val="0"/>
              </a:spcBef>
              <a:spcAft>
                <a:spcPct val="0"/>
              </a:spcAft>
              <a:defRPr>
                <a:solidFill>
                  <a:schemeClr val="tx1"/>
                </a:solidFill>
                <a:latin typeface="Franklin Gothic Book" pitchFamily="34" charset="0"/>
              </a:defRPr>
            </a:lvl6pPr>
            <a:lvl7pPr marL="2971800" indent="-228600" fontAlgn="base">
              <a:spcBef>
                <a:spcPct val="0"/>
              </a:spcBef>
              <a:spcAft>
                <a:spcPct val="0"/>
              </a:spcAft>
              <a:defRPr>
                <a:solidFill>
                  <a:schemeClr val="tx1"/>
                </a:solidFill>
                <a:latin typeface="Franklin Gothic Book" pitchFamily="34" charset="0"/>
              </a:defRPr>
            </a:lvl7pPr>
            <a:lvl8pPr marL="3429000" indent="-228600" fontAlgn="base">
              <a:spcBef>
                <a:spcPct val="0"/>
              </a:spcBef>
              <a:spcAft>
                <a:spcPct val="0"/>
              </a:spcAft>
              <a:defRPr>
                <a:solidFill>
                  <a:schemeClr val="tx1"/>
                </a:solidFill>
                <a:latin typeface="Franklin Gothic Book" pitchFamily="34" charset="0"/>
              </a:defRPr>
            </a:lvl8pPr>
            <a:lvl9pPr marL="3886200" indent="-228600" fontAlgn="base">
              <a:spcBef>
                <a:spcPct val="0"/>
              </a:spcBef>
              <a:spcAft>
                <a:spcPct val="0"/>
              </a:spcAft>
              <a:defRPr>
                <a:solidFill>
                  <a:schemeClr val="tx1"/>
                </a:solidFill>
                <a:latin typeface="Franklin Gothic Book" pitchFamily="34" charset="0"/>
              </a:defRPr>
            </a:lvl9pPr>
          </a:lstStyle>
          <a:p>
            <a:pPr algn="ctr"/>
            <a:r>
              <a:rPr lang="en-US" altLang="en-US" sz="4000" dirty="0">
                <a:latin typeface="Lucida Console" panose="020B0609040504020204" pitchFamily="49" charset="0"/>
              </a:rPr>
              <a:t>CHANNEL LOADING CALCULATOR</a:t>
            </a:r>
          </a:p>
          <a:p>
            <a:pPr algn="ctr"/>
            <a:r>
              <a:rPr lang="en-US" altLang="en-US" sz="2400" dirty="0">
                <a:latin typeface="Lucida Console" panose="020B0609040504020204" pitchFamily="49" charset="0"/>
              </a:rPr>
              <a:t>FOR</a:t>
            </a:r>
          </a:p>
          <a:p>
            <a:pPr algn="ctr"/>
            <a:r>
              <a:rPr lang="en-US" altLang="en-US" sz="3600" dirty="0">
                <a:latin typeface="Lucida Console" panose="020B0609040504020204" pitchFamily="49" charset="0"/>
              </a:rPr>
              <a:t>700 MHz Regional Planning Committee Guidance</a:t>
            </a:r>
          </a:p>
        </p:txBody>
      </p:sp>
      <p:sp>
        <p:nvSpPr>
          <p:cNvPr id="2051" name="TextBox 5"/>
          <p:cNvSpPr txBox="1">
            <a:spLocks noChangeArrowheads="1"/>
          </p:cNvSpPr>
          <p:nvPr/>
        </p:nvSpPr>
        <p:spPr bwMode="auto">
          <a:xfrm>
            <a:off x="2895600" y="5983288"/>
            <a:ext cx="36576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Franklin Gothic Book" pitchFamily="34" charset="0"/>
              </a:defRPr>
            </a:lvl1pPr>
            <a:lvl2pPr marL="742950" indent="-285750">
              <a:defRPr>
                <a:solidFill>
                  <a:schemeClr val="tx1"/>
                </a:solidFill>
                <a:latin typeface="Franklin Gothic Book" pitchFamily="34" charset="0"/>
              </a:defRPr>
            </a:lvl2pPr>
            <a:lvl3pPr marL="1143000" indent="-228600">
              <a:defRPr>
                <a:solidFill>
                  <a:schemeClr val="tx1"/>
                </a:solidFill>
                <a:latin typeface="Franklin Gothic Book" pitchFamily="34" charset="0"/>
              </a:defRPr>
            </a:lvl3pPr>
            <a:lvl4pPr marL="1600200" indent="-228600">
              <a:defRPr>
                <a:solidFill>
                  <a:schemeClr val="tx1"/>
                </a:solidFill>
                <a:latin typeface="Franklin Gothic Book" pitchFamily="34" charset="0"/>
              </a:defRPr>
            </a:lvl4pPr>
            <a:lvl5pPr marL="2057400" indent="-228600">
              <a:defRPr>
                <a:solidFill>
                  <a:schemeClr val="tx1"/>
                </a:solidFill>
                <a:latin typeface="Franklin Gothic Book" pitchFamily="34" charset="0"/>
              </a:defRPr>
            </a:lvl5pPr>
            <a:lvl6pPr marL="2514600" indent="-228600" fontAlgn="base">
              <a:spcBef>
                <a:spcPct val="0"/>
              </a:spcBef>
              <a:spcAft>
                <a:spcPct val="0"/>
              </a:spcAft>
              <a:defRPr>
                <a:solidFill>
                  <a:schemeClr val="tx1"/>
                </a:solidFill>
                <a:latin typeface="Franklin Gothic Book" pitchFamily="34" charset="0"/>
              </a:defRPr>
            </a:lvl6pPr>
            <a:lvl7pPr marL="2971800" indent="-228600" fontAlgn="base">
              <a:spcBef>
                <a:spcPct val="0"/>
              </a:spcBef>
              <a:spcAft>
                <a:spcPct val="0"/>
              </a:spcAft>
              <a:defRPr>
                <a:solidFill>
                  <a:schemeClr val="tx1"/>
                </a:solidFill>
                <a:latin typeface="Franklin Gothic Book" pitchFamily="34" charset="0"/>
              </a:defRPr>
            </a:lvl7pPr>
            <a:lvl8pPr marL="3429000" indent="-228600" fontAlgn="base">
              <a:spcBef>
                <a:spcPct val="0"/>
              </a:spcBef>
              <a:spcAft>
                <a:spcPct val="0"/>
              </a:spcAft>
              <a:defRPr>
                <a:solidFill>
                  <a:schemeClr val="tx1"/>
                </a:solidFill>
                <a:latin typeface="Franklin Gothic Book" pitchFamily="34" charset="0"/>
              </a:defRPr>
            </a:lvl8pPr>
            <a:lvl9pPr marL="3886200" indent="-228600" fontAlgn="base">
              <a:spcBef>
                <a:spcPct val="0"/>
              </a:spcBef>
              <a:spcAft>
                <a:spcPct val="0"/>
              </a:spcAft>
              <a:defRPr>
                <a:solidFill>
                  <a:schemeClr val="tx1"/>
                </a:solidFill>
                <a:latin typeface="Franklin Gothic Book" pitchFamily="34" charset="0"/>
              </a:defRPr>
            </a:lvl9pPr>
          </a:lstStyle>
          <a:p>
            <a:pPr algn="ctr"/>
            <a:r>
              <a:rPr lang="en-US" altLang="en-US" dirty="0">
                <a:latin typeface="Lucida Console" panose="020B0609040504020204" pitchFamily="49" charset="0"/>
              </a:rPr>
              <a:t>By Joe Kuran</a:t>
            </a:r>
          </a:p>
          <a:p>
            <a:pPr algn="ctr"/>
            <a:r>
              <a:rPr lang="en-US" altLang="en-US" dirty="0" smtClean="0">
                <a:latin typeface="Lucida Console" panose="020B0609040504020204" pitchFamily="49" charset="0"/>
              </a:rPr>
              <a:t>Wednesday March 9</a:t>
            </a:r>
            <a:r>
              <a:rPr lang="en-US" altLang="en-US" baseline="30000" dirty="0" smtClean="0">
                <a:latin typeface="Lucida Console" panose="020B0609040504020204" pitchFamily="49" charset="0"/>
              </a:rPr>
              <a:t>th</a:t>
            </a:r>
            <a:r>
              <a:rPr lang="en-US" altLang="en-US" dirty="0" smtClean="0">
                <a:latin typeface="Lucida Console" panose="020B0609040504020204" pitchFamily="49" charset="0"/>
              </a:rPr>
              <a:t> 2016</a:t>
            </a:r>
            <a:endParaRPr lang="en-US" altLang="en-US" dirty="0">
              <a:latin typeface="Lucida Console" panose="020B0609040504020204" pitchFamily="49" charset="0"/>
            </a:endParaRPr>
          </a:p>
        </p:txBody>
      </p:sp>
      <p:pic>
        <p:nvPicPr>
          <p:cNvPr id="205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089150" y="2743200"/>
            <a:ext cx="499745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5029200"/>
            <a:ext cx="8686799" cy="707886"/>
          </a:xfrm>
          <a:prstGeom prst="rect">
            <a:avLst/>
          </a:prstGeom>
        </p:spPr>
        <p:txBody>
          <a:bodyPr wrap="square">
            <a:spAutoFit/>
          </a:bodyPr>
          <a:lstStyle/>
          <a:p>
            <a:pPr algn="ctr"/>
            <a:r>
              <a:rPr lang="en-US" sz="2000" b="1" dirty="0" smtClean="0">
                <a:latin typeface="Lucida Console" panose="020B0609040504020204" pitchFamily="49" charset="0"/>
              </a:rPr>
              <a:t>Than the total for each Talkgroup from each agency is either summed or averaged </a:t>
            </a:r>
            <a:endParaRPr lang="en-US" sz="2000" b="1" dirty="0">
              <a:latin typeface="Lucida Console" panose="020B0609040504020204" pitchFamily="49"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93057233"/>
              </p:ext>
            </p:extLst>
          </p:nvPr>
        </p:nvGraphicFramePr>
        <p:xfrm>
          <a:off x="76198" y="152400"/>
          <a:ext cx="8839200" cy="4876799"/>
        </p:xfrm>
        <a:graphic>
          <a:graphicData uri="http://schemas.openxmlformats.org/drawingml/2006/table">
            <a:tbl>
              <a:tblPr/>
              <a:tblGrid>
                <a:gridCol w="227293"/>
                <a:gridCol w="2639132"/>
                <a:gridCol w="820783"/>
                <a:gridCol w="643999"/>
                <a:gridCol w="643999"/>
                <a:gridCol w="643999"/>
                <a:gridCol w="643999"/>
                <a:gridCol w="643999"/>
                <a:gridCol w="643999"/>
                <a:gridCol w="643999"/>
                <a:gridCol w="643999"/>
              </a:tblGrid>
              <a:tr h="356839">
                <a:tc gridSpan="2">
                  <a:txBody>
                    <a:bodyPr/>
                    <a:lstStyle/>
                    <a:p>
                      <a:pPr algn="ctr" fontAlgn="ctr"/>
                      <a:r>
                        <a:rPr lang="en-US" sz="700" b="1" i="0" u="none" strike="noStrike" dirty="0">
                          <a:effectLst/>
                          <a:latin typeface="Tahoma"/>
                        </a:rPr>
                        <a:t>Radios Owned by Agency</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a:txBody>
                    <a:bodyPr/>
                    <a:lstStyle/>
                    <a:p>
                      <a:pPr algn="ctr" fontAlgn="ctr"/>
                      <a:r>
                        <a:rPr lang="en-US" sz="900" b="1" i="0" u="none" strike="noStrike">
                          <a:effectLst/>
                          <a:latin typeface="Tahoma"/>
                        </a:rPr>
                        <a:t>902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8">
                  <a:txBody>
                    <a:bodyPr/>
                    <a:lstStyle/>
                    <a:p>
                      <a:pPr algn="ctr" fontAlgn="ctr"/>
                      <a:r>
                        <a:rPr lang="en-US" sz="1000" b="1" i="0" u="none" strike="noStrike">
                          <a:effectLst/>
                          <a:latin typeface="Tahoma"/>
                        </a:rPr>
                        <a:t>WASHINGON COUNTY SHERIFF TALK GROUP BREAKDOWN  for 2013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94731">
                <a:tc>
                  <a:txBody>
                    <a:bodyPr/>
                    <a:lstStyle/>
                    <a:p>
                      <a:pPr algn="ctr" fontAlgn="ctr"/>
                      <a:r>
                        <a:rPr lang="en-US" sz="700" b="0" i="0" u="none" strike="noStrike">
                          <a:effectLst/>
                          <a:latin typeface="Tahom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700" b="0" i="0" u="none" strike="noStrike">
                          <a:effectLst/>
                          <a:latin typeface="Tahoma"/>
                        </a:rPr>
                        <a:t> </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TOTAL</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WCSO1 </a:t>
                      </a:r>
                      <a:br>
                        <a:rPr lang="en-US" sz="800" b="1" i="0" u="none" strike="noStrike" dirty="0">
                          <a:effectLst/>
                          <a:latin typeface="Tahoma"/>
                        </a:rPr>
                      </a:br>
                      <a:endParaRPr lang="en-US" sz="800" b="1" i="0" u="none" strike="noStrike" dirty="0">
                        <a:effectLst/>
                        <a:latin typeface="Tahoma"/>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WCSO2</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WCJAIL</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WCSOTAC2</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WCSOTAC1</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CRTSEC</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WCSODET</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800" b="1" i="0" u="none" strike="noStrike" dirty="0">
                          <a:effectLst/>
                          <a:latin typeface="Tahoma"/>
                        </a:rPr>
                        <a:t>WCSO REC </a:t>
                      </a:r>
                      <a:br>
                        <a:rPr lang="en-US" sz="800" b="1" i="0" u="none" strike="noStrike" dirty="0">
                          <a:effectLst/>
                          <a:latin typeface="Tahoma"/>
                        </a:rPr>
                      </a:br>
                      <a:endParaRPr lang="en-US" sz="800" b="1" i="0" u="none" strike="noStrike" dirty="0">
                        <a:effectLst/>
                        <a:latin typeface="Tahoma"/>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839">
                <a:tc>
                  <a:txBody>
                    <a:bodyPr/>
                    <a:lstStyle/>
                    <a:p>
                      <a:pPr algn="ctr" fontAlgn="b"/>
                      <a:r>
                        <a:rPr lang="en-US" sz="900" b="0" i="0" u="none" strike="noStrike">
                          <a:effectLst/>
                          <a:latin typeface="Tahoma"/>
                        </a:rPr>
                        <a:t>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Tahoma"/>
                        </a:rPr>
                        <a:t>Daily (</a:t>
                      </a:r>
                      <a:r>
                        <a:rPr lang="en-US" sz="1000" b="0" i="0" u="none" strike="noStrike" dirty="0" err="1">
                          <a:solidFill>
                            <a:srgbClr val="000000"/>
                          </a:solidFill>
                          <a:effectLst/>
                          <a:latin typeface="Tahoma"/>
                        </a:rPr>
                        <a:t>Avg</a:t>
                      </a:r>
                      <a:r>
                        <a:rPr lang="en-US" sz="1000" b="0" i="0" u="none" strike="noStrike" dirty="0">
                          <a:solidFill>
                            <a:srgbClr val="000000"/>
                          </a:solidFill>
                          <a:effectLst/>
                          <a:latin typeface="Tahoma"/>
                        </a:rPr>
                        <a:t> Radios/Hour) averaged for the year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en-US" sz="1050" b="1" i="0" u="none" strike="noStrike" dirty="0">
                          <a:effectLst/>
                          <a:latin typeface="Tahoma"/>
                        </a:rPr>
                        <a:t>61.16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dirty="0">
                          <a:solidFill>
                            <a:srgbClr val="000000"/>
                          </a:solidFill>
                          <a:effectLst/>
                          <a:latin typeface="Tahoma"/>
                        </a:rPr>
                        <a:t>23.24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11.61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20.40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1.58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2.59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0.33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0.08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356839">
                <a:tc>
                  <a:txBody>
                    <a:bodyPr/>
                    <a:lstStyle/>
                    <a:p>
                      <a:pPr algn="ctr" fontAlgn="b"/>
                      <a:r>
                        <a:rPr lang="en-US" sz="900" b="0" i="0" u="none" strike="noStrike">
                          <a:effectLst/>
                          <a:latin typeface="Tahoma"/>
                        </a:rPr>
                        <a:t>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effectLst/>
                          <a:latin typeface="Tahoma"/>
                        </a:rPr>
                        <a:t>Daily (</a:t>
                      </a:r>
                      <a:r>
                        <a:rPr lang="en-US" sz="1000" b="1" i="0" u="none" strike="noStrike" dirty="0">
                          <a:solidFill>
                            <a:srgbClr val="FF0000"/>
                          </a:solidFill>
                          <a:effectLst/>
                          <a:latin typeface="Tahoma"/>
                        </a:rPr>
                        <a:t>Peak Radios/Hour</a:t>
                      </a:r>
                      <a:r>
                        <a:rPr lang="en-US" sz="1000" b="0" i="0" u="none" strike="noStrike" dirty="0">
                          <a:effectLst/>
                          <a:latin typeface="Tahoma"/>
                        </a:rPr>
                        <a:t>) averaged for </a:t>
                      </a:r>
                      <a:r>
                        <a:rPr lang="en-US" sz="1000" b="0" i="0" u="none" strike="noStrike" dirty="0" smtClean="0">
                          <a:effectLst/>
                          <a:latin typeface="Tahoma"/>
                        </a:rPr>
                        <a:t>1 </a:t>
                      </a:r>
                      <a:r>
                        <a:rPr lang="en-US" sz="1000" b="0" i="0" u="none" strike="noStrike" dirty="0">
                          <a:effectLst/>
                          <a:latin typeface="Tahoma"/>
                        </a:rPr>
                        <a:t>year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50" b="1" i="0" u="none" strike="noStrike" dirty="0">
                          <a:effectLst/>
                          <a:latin typeface="Tahoma"/>
                        </a:rPr>
                        <a:t>121.36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0000"/>
                          </a:solidFill>
                          <a:effectLst/>
                          <a:latin typeface="Tahoma"/>
                        </a:rPr>
                        <a:t>40.98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23.04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31.86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8.72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2.48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1.13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6839">
                <a:tc>
                  <a:txBody>
                    <a:bodyPr/>
                    <a:lstStyle/>
                    <a:p>
                      <a:pPr algn="ctr" fontAlgn="b"/>
                      <a:r>
                        <a:rPr lang="en-US" sz="900" b="0" i="0" u="none" strike="noStrike">
                          <a:effectLst/>
                          <a:latin typeface="Tahoma"/>
                        </a:rPr>
                        <a:t>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Tahoma"/>
                        </a:rPr>
                        <a:t>Daily (Ave PTT/Hour) averaged for the year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en-US" sz="1050" b="1" i="0" u="none" strike="noStrike" dirty="0">
                          <a:effectLst/>
                          <a:latin typeface="Tahoma"/>
                        </a:rPr>
                        <a:t>339.36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134.62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101.48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75.01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7.48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6.37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10.94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0.15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356839">
                <a:tc>
                  <a:txBody>
                    <a:bodyPr/>
                    <a:lstStyle/>
                    <a:p>
                      <a:pPr algn="ctr" fontAlgn="b"/>
                      <a:r>
                        <a:rPr lang="en-US" sz="900" b="0" i="0" u="none" strike="noStrike">
                          <a:effectLst/>
                          <a:latin typeface="Tahoma"/>
                        </a:rPr>
                        <a:t>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Tahoma"/>
                        </a:rPr>
                        <a:t>Daily (</a:t>
                      </a:r>
                      <a:r>
                        <a:rPr lang="en-US" sz="1050" b="1" i="0" u="none" strike="noStrike" dirty="0">
                          <a:solidFill>
                            <a:srgbClr val="FF0000"/>
                          </a:solidFill>
                          <a:effectLst/>
                          <a:latin typeface="Tahoma"/>
                        </a:rPr>
                        <a:t>Peak PTT/Hour</a:t>
                      </a:r>
                      <a:r>
                        <a:rPr lang="en-US" sz="1000" b="0" i="0" u="none" strike="noStrike" dirty="0">
                          <a:solidFill>
                            <a:srgbClr val="000000"/>
                          </a:solidFill>
                          <a:effectLst/>
                          <a:latin typeface="Tahoma"/>
                        </a:rPr>
                        <a:t>) averaged for </a:t>
                      </a:r>
                      <a:r>
                        <a:rPr lang="en-US" sz="1000" b="0" i="0" u="none" strike="noStrike" dirty="0" smtClean="0">
                          <a:solidFill>
                            <a:srgbClr val="000000"/>
                          </a:solidFill>
                          <a:effectLst/>
                          <a:latin typeface="Tahoma"/>
                        </a:rPr>
                        <a:t>1 </a:t>
                      </a:r>
                      <a:r>
                        <a:rPr lang="en-US" sz="1000" b="0" i="0" u="none" strike="noStrike" dirty="0">
                          <a:solidFill>
                            <a:srgbClr val="000000"/>
                          </a:solidFill>
                          <a:effectLst/>
                          <a:latin typeface="Tahoma"/>
                        </a:rPr>
                        <a:t>year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50" b="1" i="0" u="none" strike="noStrike" dirty="0">
                          <a:effectLst/>
                          <a:latin typeface="Tahoma"/>
                        </a:rPr>
                        <a:t>818.15</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dirty="0">
                          <a:solidFill>
                            <a:srgbClr val="FF0000"/>
                          </a:solidFill>
                          <a:effectLst/>
                          <a:latin typeface="Tahoma"/>
                        </a:rPr>
                        <a:t>269.65</a:t>
                      </a:r>
                      <a:endParaRPr lang="en-US" sz="1100" b="1" i="0" u="none" strike="noStrike" dirty="0">
                        <a:solidFill>
                          <a:srgbClr val="FF0000"/>
                        </a:solidFill>
                        <a:effectLst/>
                        <a:latin typeface="Tahoma"/>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226.95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148.12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44.58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41.46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54.36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30.38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2.65</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6839">
                <a:tc>
                  <a:txBody>
                    <a:bodyPr/>
                    <a:lstStyle/>
                    <a:p>
                      <a:pPr algn="ctr" fontAlgn="b"/>
                      <a:r>
                        <a:rPr lang="en-US" sz="900" b="0" i="0" u="none" strike="noStrike">
                          <a:effectLst/>
                          <a:latin typeface="Tahoma"/>
                        </a:rPr>
                        <a:t>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Tahoma"/>
                        </a:rPr>
                        <a:t>Total Airtime for the year secs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en-US" sz="1050" b="1" i="0" u="none" strike="noStrike" dirty="0">
                          <a:effectLst/>
                          <a:latin typeface="Tahoma"/>
                        </a:rPr>
                        <a:t>11,342,881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4,507,236</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3,398,815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2,359,831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407,835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351,051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254,999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60,472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2,643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356839">
                <a:tc>
                  <a:txBody>
                    <a:bodyPr/>
                    <a:lstStyle/>
                    <a:p>
                      <a:pPr algn="ctr" fontAlgn="b"/>
                      <a:r>
                        <a:rPr lang="en-US" sz="900" b="0" i="0" u="none" strike="noStrike">
                          <a:effectLst/>
                          <a:latin typeface="Tahoma"/>
                        </a:rPr>
                        <a:t>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Tahoma"/>
                        </a:rPr>
                        <a:t>Total PTT for the year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50" b="1" i="0" u="none" strike="noStrike" dirty="0">
                          <a:effectLst/>
                          <a:latin typeface="Tahoma"/>
                        </a:rPr>
                        <a:t>2,928,434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1,179,230</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888,985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657,050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65,327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55,626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70,861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10,712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643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6839">
                <a:tc>
                  <a:txBody>
                    <a:bodyPr/>
                    <a:lstStyle/>
                    <a:p>
                      <a:pPr algn="ctr" fontAlgn="b"/>
                      <a:r>
                        <a:rPr lang="en-US" sz="900" b="0" i="0" u="none" strike="noStrike">
                          <a:effectLst/>
                          <a:latin typeface="Tahoma"/>
                        </a:rPr>
                        <a:t>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00" b="0" i="0" u="none" strike="noStrike" dirty="0">
                          <a:solidFill>
                            <a:srgbClr val="000000"/>
                          </a:solidFill>
                          <a:effectLst/>
                          <a:latin typeface="Tahoma"/>
                        </a:rPr>
                        <a:t>Ave PTT per radio per hour(in 1 year period)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en-US" sz="1050" b="1" i="0" u="none" strike="noStrike" dirty="0">
                          <a:effectLst/>
                          <a:latin typeface="Tahoma"/>
                        </a:rPr>
                        <a:t>4.71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5.77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8.71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3.66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4.66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4.68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1.82</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356839">
                <a:tc>
                  <a:txBody>
                    <a:bodyPr/>
                    <a:lstStyle/>
                    <a:p>
                      <a:pPr algn="ctr" fontAlgn="b"/>
                      <a:r>
                        <a:rPr lang="en-US" sz="900" b="0" i="0" u="none" strike="noStrike">
                          <a:effectLst/>
                          <a:latin typeface="Tahoma"/>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dirty="0" smtClean="0">
                          <a:solidFill>
                            <a:srgbClr val="FF0000"/>
                          </a:solidFill>
                          <a:effectLst/>
                          <a:latin typeface="Tahoma"/>
                        </a:rPr>
                        <a:t>Peak PTT/radio/hour</a:t>
                      </a:r>
                      <a:r>
                        <a:rPr lang="en-US" sz="1000" b="0" i="0" u="none" strike="noStrike" dirty="0" smtClean="0">
                          <a:solidFill>
                            <a:srgbClr val="000000"/>
                          </a:solidFill>
                          <a:effectLst/>
                          <a:latin typeface="Tahoma"/>
                        </a:rPr>
                        <a:t>(in </a:t>
                      </a:r>
                      <a:r>
                        <a:rPr lang="en-US" sz="1000" b="0" i="0" u="none" strike="noStrike" dirty="0">
                          <a:solidFill>
                            <a:srgbClr val="000000"/>
                          </a:solidFill>
                          <a:effectLst/>
                          <a:latin typeface="Tahoma"/>
                        </a:rPr>
                        <a:t>1 year period)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50" b="1" i="0" u="none" strike="noStrike" dirty="0">
                          <a:effectLst/>
                          <a:latin typeface="Tahoma"/>
                        </a:rPr>
                        <a:t>6.23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0000"/>
                          </a:solidFill>
                          <a:effectLst/>
                          <a:latin typeface="Tahoma"/>
                        </a:rPr>
                        <a:t>6.59</a:t>
                      </a:r>
                      <a:endParaRPr lang="en-US" sz="1100" b="1" i="0" u="none" strike="noStrike" dirty="0">
                        <a:solidFill>
                          <a:srgbClr val="FF0000"/>
                        </a:solidFill>
                        <a:effectLst/>
                        <a:latin typeface="Tahoma"/>
                      </a:endParaRP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9.97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4.67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6.64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5.93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dirty="0">
                          <a:solidFill>
                            <a:srgbClr val="000000"/>
                          </a:solidFill>
                          <a:effectLst/>
                          <a:latin typeface="Tahoma"/>
                        </a:rPr>
                        <a:t>7.47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2.09</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6839">
                <a:tc>
                  <a:txBody>
                    <a:bodyPr/>
                    <a:lstStyle/>
                    <a:p>
                      <a:pPr algn="ctr" fontAlgn="b"/>
                      <a:r>
                        <a:rPr lang="en-US" sz="900" b="0" i="0" u="none" strike="noStrike">
                          <a:effectLst/>
                          <a:latin typeface="Tahoma"/>
                        </a:rPr>
                        <a:t>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100" b="1" i="0" u="none" strike="noStrike" dirty="0">
                          <a:solidFill>
                            <a:srgbClr val="FF0000"/>
                          </a:solidFill>
                          <a:effectLst/>
                          <a:latin typeface="Tahoma"/>
                        </a:rPr>
                        <a:t>Ave PTT duration(in </a:t>
                      </a:r>
                      <a:r>
                        <a:rPr lang="en-US" sz="1000" b="0" i="0" u="none" strike="noStrike" dirty="0">
                          <a:solidFill>
                            <a:srgbClr val="000000"/>
                          </a:solidFill>
                          <a:effectLst/>
                          <a:latin typeface="Tahoma"/>
                        </a:rPr>
                        <a:t>1 year period)  secs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l" fontAlgn="ctr"/>
                      <a:r>
                        <a:rPr lang="en-US" sz="1050" b="1" i="0" u="none" strike="noStrike" dirty="0">
                          <a:effectLst/>
                          <a:latin typeface="Tahoma"/>
                        </a:rPr>
                        <a:t>4.41</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dirty="0">
                          <a:solidFill>
                            <a:srgbClr val="FF0000"/>
                          </a:solidFill>
                          <a:effectLst/>
                          <a:latin typeface="Tahoma"/>
                        </a:rPr>
                        <a:t>3.82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3.83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3.59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6.40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6.35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solidFill>
                            <a:srgbClr val="000000"/>
                          </a:solidFill>
                          <a:effectLst/>
                          <a:latin typeface="Tahoma"/>
                        </a:rPr>
                        <a:t>3.83</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EEF3"/>
                    </a:solidFill>
                  </a:tcPr>
                </a:tc>
              </a:tr>
              <a:tr h="356839">
                <a:tc>
                  <a:txBody>
                    <a:bodyPr/>
                    <a:lstStyle/>
                    <a:p>
                      <a:pPr algn="ctr" fontAlgn="b"/>
                      <a:r>
                        <a:rPr lang="en-US" sz="900" b="0" i="0" u="none" strike="noStrike">
                          <a:effectLst/>
                          <a:latin typeface="Tahoma"/>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Tahoma"/>
                        </a:rPr>
                        <a:t>Peak PTT duration(in 1 year period) secs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050" b="1" i="0" u="none" strike="noStrike" dirty="0">
                          <a:effectLst/>
                          <a:latin typeface="Tahoma"/>
                        </a:rPr>
                        <a:t>23.34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32.98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34.57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17.20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36.43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effectLst/>
                          <a:latin typeface="Tahoma"/>
                        </a:rPr>
                        <a:t>34.19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17.25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8.95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Tahoma"/>
                        </a:rPr>
                        <a:t>5.18</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56839">
                <a:tc>
                  <a:txBody>
                    <a:bodyPr/>
                    <a:lstStyle/>
                    <a:p>
                      <a:pPr algn="ctr" fontAlgn="b"/>
                      <a:r>
                        <a:rPr lang="en-US" sz="900" b="0" i="0" u="none" strike="noStrike">
                          <a:effectLst/>
                          <a:latin typeface="Tahoma"/>
                        </a:rPr>
                        <a:t>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n-US" sz="1100" b="1" i="0" u="none" strike="noStrike" dirty="0">
                          <a:effectLst/>
                          <a:latin typeface="Tahoma"/>
                        </a:rPr>
                        <a:t>Airtime minutes per hour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900" b="0" i="0" u="none" strike="noStrike">
                          <a:effectLst/>
                          <a:latin typeface="Tahoma"/>
                        </a:rPr>
                        <a:t>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dirty="0">
                          <a:solidFill>
                            <a:schemeClr val="tx1"/>
                          </a:solidFill>
                          <a:effectLst/>
                          <a:latin typeface="Tahoma"/>
                        </a:rPr>
                        <a:t>17.18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dirty="0">
                          <a:effectLst/>
                          <a:latin typeface="Tahoma"/>
                        </a:rPr>
                        <a:t>14.47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8.86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4.75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4.39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3.26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a:effectLst/>
                          <a:latin typeface="Tahoma"/>
                        </a:rPr>
                        <a:t>1.98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100" b="0" i="0" u="none" strike="noStrike" dirty="0">
                          <a:effectLst/>
                          <a:latin typeface="Tahoma"/>
                        </a:rPr>
                        <a:t>0.17</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r>
            </a:tbl>
          </a:graphicData>
        </a:graphic>
      </p:graphicFrame>
      <p:sp>
        <p:nvSpPr>
          <p:cNvPr id="2" name="TextBox 1"/>
          <p:cNvSpPr txBox="1"/>
          <p:nvPr/>
        </p:nvSpPr>
        <p:spPr>
          <a:xfrm>
            <a:off x="904336" y="5759714"/>
            <a:ext cx="7315200" cy="369332"/>
          </a:xfrm>
          <a:prstGeom prst="rect">
            <a:avLst/>
          </a:prstGeom>
          <a:noFill/>
        </p:spPr>
        <p:txBody>
          <a:bodyPr wrap="square" rtlCol="0">
            <a:spAutoFit/>
          </a:bodyPr>
          <a:lstStyle/>
          <a:p>
            <a:r>
              <a:rPr lang="en-US" dirty="0" smtClean="0">
                <a:latin typeface="Lucida Console" panose="020B0609040504020204" pitchFamily="49" charset="0"/>
              </a:rPr>
              <a:t>Standard Deviation for WCSO1 Peak Radios/Hour = 5.3</a:t>
            </a:r>
            <a:endParaRPr lang="en-US" dirty="0">
              <a:latin typeface="Lucida Console" panose="020B0609040504020204" pitchFamily="49" charset="0"/>
            </a:endParaRPr>
          </a:p>
        </p:txBody>
      </p:sp>
      <p:sp>
        <p:nvSpPr>
          <p:cNvPr id="5" name="TextBox 4"/>
          <p:cNvSpPr txBox="1"/>
          <p:nvPr/>
        </p:nvSpPr>
        <p:spPr>
          <a:xfrm>
            <a:off x="914400" y="6172200"/>
            <a:ext cx="7315200" cy="369332"/>
          </a:xfrm>
          <a:prstGeom prst="rect">
            <a:avLst/>
          </a:prstGeom>
          <a:noFill/>
        </p:spPr>
        <p:txBody>
          <a:bodyPr wrap="square" rtlCol="0">
            <a:spAutoFit/>
          </a:bodyPr>
          <a:lstStyle/>
          <a:p>
            <a:r>
              <a:rPr lang="en-US" dirty="0" smtClean="0">
                <a:latin typeface="Lucida Console" panose="020B0609040504020204" pitchFamily="49" charset="0"/>
              </a:rPr>
              <a:t>Standard Deviation for WCSO1 Peak PTT/radio = 0.9</a:t>
            </a:r>
            <a:endParaRPr lang="en-US" dirty="0">
              <a:latin typeface="Lucida Console" panose="020B0609040504020204" pitchFamily="49" charset="0"/>
            </a:endParaRPr>
          </a:p>
        </p:txBody>
      </p:sp>
    </p:spTree>
    <p:extLst>
      <p:ext uri="{BB962C8B-B14F-4D97-AF65-F5344CB8AC3E}">
        <p14:creationId xmlns:p14="http://schemas.microsoft.com/office/powerpoint/2010/main" val="1966948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304800"/>
            <a:ext cx="8686800" cy="369332"/>
          </a:xfrm>
          <a:prstGeom prst="rect">
            <a:avLst/>
          </a:prstGeom>
          <a:solidFill>
            <a:schemeClr val="bg1"/>
          </a:solidFill>
          <a:ln w="12700">
            <a:solidFill>
              <a:srgbClr val="002060"/>
            </a:solidFill>
          </a:ln>
        </p:spPr>
        <p:txBody>
          <a:bodyPr wrap="square">
            <a:spAutoFit/>
          </a:bodyPr>
          <a:lstStyle/>
          <a:p>
            <a:pPr algn="ctr"/>
            <a:r>
              <a:rPr lang="en-US" b="1" dirty="0" smtClean="0">
                <a:latin typeface="Lucida Console" panose="020B0609040504020204" pitchFamily="49" charset="0"/>
              </a:rPr>
              <a:t>Than the channel loading from each Talkgroup was calculated.</a:t>
            </a:r>
            <a:endParaRPr lang="en-US" b="1" dirty="0">
              <a:latin typeface="Lucida Console" panose="020B0609040504020204" pitchFamily="49"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9493294"/>
              </p:ext>
            </p:extLst>
          </p:nvPr>
        </p:nvGraphicFramePr>
        <p:xfrm>
          <a:off x="152399" y="914400"/>
          <a:ext cx="8839202" cy="5586577"/>
        </p:xfrm>
        <a:graphic>
          <a:graphicData uri="http://schemas.openxmlformats.org/drawingml/2006/table">
            <a:tbl>
              <a:tblPr/>
              <a:tblGrid>
                <a:gridCol w="1987606"/>
                <a:gridCol w="664845"/>
                <a:gridCol w="664845"/>
                <a:gridCol w="664845"/>
                <a:gridCol w="664845"/>
                <a:gridCol w="664845"/>
                <a:gridCol w="664845"/>
                <a:gridCol w="664845"/>
                <a:gridCol w="664845"/>
                <a:gridCol w="664845"/>
                <a:gridCol w="867991"/>
              </a:tblGrid>
              <a:tr h="228600">
                <a:tc gridSpan="11">
                  <a:txBody>
                    <a:bodyPr/>
                    <a:lstStyle/>
                    <a:p>
                      <a:pPr algn="ctr" fontAlgn="ctr"/>
                      <a:r>
                        <a:rPr lang="en-US" sz="900" b="0" i="0" u="none" strike="noStrike" dirty="0">
                          <a:solidFill>
                            <a:srgbClr val="000000"/>
                          </a:solidFill>
                          <a:effectLst/>
                          <a:latin typeface="Tahoma"/>
                        </a:rPr>
                        <a:t>TRUNKING SYSTEM CHANNEL LOADING CALCULATOR</a:t>
                      </a:r>
                      <a:br>
                        <a:rPr lang="en-US" sz="900" b="0" i="0" u="none" strike="noStrike" dirty="0">
                          <a:solidFill>
                            <a:srgbClr val="000000"/>
                          </a:solidFill>
                          <a:effectLst/>
                          <a:latin typeface="Tahoma"/>
                        </a:rPr>
                      </a:br>
                      <a:r>
                        <a:rPr lang="en-US" sz="900" b="0" i="0" u="none" strike="noStrike" dirty="0">
                          <a:solidFill>
                            <a:srgbClr val="000000"/>
                          </a:solidFill>
                          <a:effectLst/>
                          <a:latin typeface="Tahoma"/>
                        </a:rPr>
                        <a:t>Based on Erlang C due to queue</a:t>
                      </a:r>
                    </a:p>
                  </a:txBody>
                  <a:tcPr marL="5139" marR="5139" marT="51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36505">
                <a:tc>
                  <a:txBody>
                    <a:bodyPr/>
                    <a:lstStyle/>
                    <a:p>
                      <a:pPr algn="l" fontAlgn="ctr"/>
                      <a:r>
                        <a:rPr lang="en-US" sz="500" b="0" i="0" u="none" strike="noStrike">
                          <a:solidFill>
                            <a:srgbClr val="000000"/>
                          </a:solidFill>
                          <a:effectLst/>
                          <a:latin typeface="Tahoma"/>
                        </a:rPr>
                        <a:t>Trunking System, Erlang C due to queue</a:t>
                      </a:r>
                    </a:p>
                  </a:txBody>
                  <a:tcPr marL="5139" marR="5139" marT="513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1</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3</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5</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7</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1" i="0" u="none" strike="noStrike">
                          <a:solidFill>
                            <a:srgbClr val="000000"/>
                          </a:solidFill>
                          <a:effectLst/>
                          <a:latin typeface="Tahoma"/>
                        </a:rPr>
                        <a:t>8</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600" b="0" i="0" u="none" strike="noStrike">
                          <a:solidFill>
                            <a:srgbClr val="000000"/>
                          </a:solidFill>
                          <a:effectLst/>
                          <a:latin typeface="Tahoma"/>
                        </a:rPr>
                        <a:t> </a:t>
                      </a:r>
                    </a:p>
                  </a:txBody>
                  <a:tcPr marL="5139" marR="5139" marT="5139"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Tahoma"/>
                        </a:rPr>
                        <a:t> </a:t>
                      </a:r>
                    </a:p>
                  </a:txBody>
                  <a:tcPr marL="5139" marR="5139" marT="5139"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35516">
                <a:tc>
                  <a:txBody>
                    <a:bodyPr/>
                    <a:lstStyle/>
                    <a:p>
                      <a:pPr algn="l" fontAlgn="ctr"/>
                      <a:r>
                        <a:rPr lang="en-US" sz="1050" b="1" i="0" u="none" strike="noStrike" dirty="0">
                          <a:solidFill>
                            <a:srgbClr val="000000"/>
                          </a:solidFill>
                          <a:effectLst/>
                          <a:latin typeface="Tahoma"/>
                        </a:rPr>
                        <a:t>AGENCY TALKGROUPS</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E4BC"/>
                    </a:solidFill>
                  </a:tcPr>
                </a:tc>
                <a:tc>
                  <a:txBody>
                    <a:bodyPr/>
                    <a:lstStyle/>
                    <a:p>
                      <a:pPr algn="ctr" fontAlgn="ctr"/>
                      <a:r>
                        <a:rPr lang="en-US" sz="1100" b="1" i="0" u="none" strike="noStrike" dirty="0">
                          <a:solidFill>
                            <a:srgbClr val="000000"/>
                          </a:solidFill>
                          <a:effectLst/>
                          <a:latin typeface="Tahoma"/>
                        </a:rPr>
                        <a:t>WCSO1</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WCSO2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JAIL</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TAC2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TAC1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CRTSEC</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DET</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REC</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TOTAL</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100" b="1" i="0" u="none" strike="noStrike" dirty="0">
                          <a:solidFill>
                            <a:srgbClr val="000000"/>
                          </a:solidFill>
                          <a:effectLst/>
                          <a:latin typeface="Tahoma"/>
                        </a:rPr>
                        <a:t>AVE</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51014">
                <a:tc>
                  <a:txBody>
                    <a:bodyPr/>
                    <a:lstStyle/>
                    <a:p>
                      <a:pPr algn="l" fontAlgn="ctr"/>
                      <a:r>
                        <a:rPr lang="en-US" sz="800" b="0" i="0" u="none" strike="noStrike" dirty="0">
                          <a:solidFill>
                            <a:srgbClr val="000000"/>
                          </a:solidFill>
                          <a:effectLst/>
                          <a:latin typeface="Tahoma"/>
                        </a:rPr>
                        <a:t>Total </a:t>
                      </a:r>
                      <a:r>
                        <a:rPr lang="en-US" sz="1200" b="1" i="0" u="none" strike="noStrike" dirty="0">
                          <a:solidFill>
                            <a:srgbClr val="FF0000"/>
                          </a:solidFill>
                          <a:effectLst/>
                          <a:latin typeface="Tahoma"/>
                        </a:rPr>
                        <a:t>Radios owned </a:t>
                      </a:r>
                      <a:r>
                        <a:rPr lang="en-US" sz="800" b="0" i="0" u="none" strike="noStrike" dirty="0">
                          <a:solidFill>
                            <a:srgbClr val="000000"/>
                          </a:solidFill>
                          <a:effectLst/>
                          <a:latin typeface="Tahoma"/>
                        </a:rPr>
                        <a:t>by Agency</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902</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902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46248">
                <a:tc>
                  <a:txBody>
                    <a:bodyPr/>
                    <a:lstStyle/>
                    <a:p>
                      <a:pPr algn="l" fontAlgn="ctr"/>
                      <a:r>
                        <a:rPr lang="en-US" sz="800" b="0" i="0" u="none" strike="noStrike">
                          <a:solidFill>
                            <a:srgbClr val="000000"/>
                          </a:solidFill>
                          <a:effectLst/>
                          <a:latin typeface="Tahoma"/>
                        </a:rPr>
                        <a:t>Ratio of Active Radios to Radio Owned</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4.54%</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2.55%</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3.53%</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0.77%</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0.69%</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0.97%</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0.27%</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dirty="0">
                          <a:solidFill>
                            <a:srgbClr val="000000"/>
                          </a:solidFill>
                          <a:effectLst/>
                          <a:latin typeface="Tahoma"/>
                        </a:rPr>
                        <a:t>0.12%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13%</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050" b="1"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6248">
                <a:tc>
                  <a:txBody>
                    <a:bodyPr/>
                    <a:lstStyle/>
                    <a:p>
                      <a:pPr algn="l" fontAlgn="ctr"/>
                      <a:r>
                        <a:rPr lang="en-US" sz="800" b="0" i="0" u="none" strike="noStrike" dirty="0">
                          <a:solidFill>
                            <a:srgbClr val="000000"/>
                          </a:solidFill>
                          <a:effectLst/>
                          <a:latin typeface="Tahoma"/>
                        </a:rPr>
                        <a:t>Actual </a:t>
                      </a:r>
                      <a:r>
                        <a:rPr lang="en-US" sz="1200" b="1" i="0" u="none" strike="noStrike" dirty="0">
                          <a:solidFill>
                            <a:srgbClr val="FF0000"/>
                          </a:solidFill>
                          <a:effectLst/>
                          <a:latin typeface="Tahoma"/>
                        </a:rPr>
                        <a:t>Radios in use</a:t>
                      </a:r>
                      <a:r>
                        <a:rPr lang="en-US" sz="800" b="0" i="0" u="none" strike="noStrike" dirty="0">
                          <a:solidFill>
                            <a:srgbClr val="000000"/>
                          </a:solidFill>
                          <a:effectLst/>
                          <a:latin typeface="Tahoma"/>
                        </a:rPr>
                        <a:t> per Hour</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41.0</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23.0</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31.9</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7.0</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6.2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8.7</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2.5</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1.1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1F497D"/>
                          </a:solidFill>
                          <a:effectLst/>
                          <a:latin typeface="Tahoma"/>
                        </a:rPr>
                        <a:t>121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17002">
                <a:tc>
                  <a:txBody>
                    <a:bodyPr/>
                    <a:lstStyle/>
                    <a:p>
                      <a:pPr algn="l" fontAlgn="ctr"/>
                      <a:r>
                        <a:rPr lang="en-US" sz="1200" b="1" i="0" u="none" strike="noStrike" dirty="0" smtClean="0">
                          <a:solidFill>
                            <a:srgbClr val="FF0000"/>
                          </a:solidFill>
                          <a:effectLst/>
                          <a:latin typeface="Tahoma"/>
                        </a:rPr>
                        <a:t>PTT's </a:t>
                      </a:r>
                      <a:r>
                        <a:rPr lang="en-US" sz="1200" b="1" i="0" u="none" strike="noStrike" dirty="0">
                          <a:solidFill>
                            <a:srgbClr val="FF0000"/>
                          </a:solidFill>
                          <a:effectLst/>
                          <a:latin typeface="Tahoma"/>
                        </a:rPr>
                        <a:t>per </a:t>
                      </a:r>
                      <a:r>
                        <a:rPr lang="en-US" sz="1200" b="1" i="0" u="none" strike="noStrike" dirty="0" smtClean="0">
                          <a:solidFill>
                            <a:srgbClr val="FF0000"/>
                          </a:solidFill>
                          <a:effectLst/>
                          <a:latin typeface="Tahoma"/>
                        </a:rPr>
                        <a:t>radio</a:t>
                      </a:r>
                      <a:endParaRPr lang="en-US" sz="800" b="0" i="0" u="none" strike="noStrike" dirty="0">
                        <a:solidFill>
                          <a:srgbClr val="00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FF0000"/>
                          </a:solidFill>
                          <a:effectLst/>
                          <a:latin typeface="Tahoma"/>
                        </a:rPr>
                        <a:t>6.6</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10</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4.7</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6.5</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6.6</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5.9</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7.4</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2.0</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FF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ctr"/>
                      <a:r>
                        <a:rPr lang="en-US" sz="1600" b="1" i="0" u="none" strike="noStrike" dirty="0" smtClean="0">
                          <a:solidFill>
                            <a:srgbClr val="FF0000"/>
                          </a:solidFill>
                          <a:effectLst/>
                          <a:latin typeface="Tahoma"/>
                        </a:rPr>
                        <a:t>6.2</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6248">
                <a:tc>
                  <a:txBody>
                    <a:bodyPr/>
                    <a:lstStyle/>
                    <a:p>
                      <a:pPr algn="l" fontAlgn="ctr"/>
                      <a:r>
                        <a:rPr lang="en-US" sz="800" b="0" i="0" u="none" strike="noStrike" dirty="0">
                          <a:solidFill>
                            <a:srgbClr val="000000"/>
                          </a:solidFill>
                          <a:effectLst/>
                          <a:latin typeface="Tahoma"/>
                        </a:rPr>
                        <a:t>Total Number of PTT per hour </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269.6</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226.9</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148.1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44.6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41.5</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54.4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30.4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2.6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1F497D"/>
                          </a:solidFill>
                          <a:effectLst/>
                          <a:latin typeface="Tahoma"/>
                        </a:rPr>
                        <a:t>818</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46248">
                <a:tc>
                  <a:txBody>
                    <a:bodyPr/>
                    <a:lstStyle/>
                    <a:p>
                      <a:pPr algn="l" fontAlgn="ctr"/>
                      <a:r>
                        <a:rPr lang="en-US" sz="1200" b="1" i="0" u="none" strike="noStrike" dirty="0">
                          <a:solidFill>
                            <a:srgbClr val="FF0000"/>
                          </a:solidFill>
                          <a:effectLst/>
                          <a:latin typeface="Tahoma"/>
                        </a:rPr>
                        <a:t>PTT Duration </a:t>
                      </a:r>
                      <a:r>
                        <a:rPr lang="en-US" sz="800" b="0" i="0" u="none" strike="noStrike" dirty="0">
                          <a:solidFill>
                            <a:srgbClr val="000000"/>
                          </a:solidFill>
                          <a:effectLst/>
                          <a:latin typeface="Tahoma"/>
                        </a:rPr>
                        <a:t>in Seconds</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1" i="0" u="none" strike="noStrike" dirty="0">
                          <a:solidFill>
                            <a:srgbClr val="002060"/>
                          </a:solidFill>
                          <a:effectLst/>
                          <a:latin typeface="Tahoma"/>
                        </a:rPr>
                        <a:t>3.8</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3.8</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3.6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6.4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6.3</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3.6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2060"/>
                          </a:solidFill>
                          <a:effectLst/>
                          <a:latin typeface="Tahoma"/>
                        </a:rPr>
                        <a:t>3.9</a:t>
                      </a:r>
                      <a:endParaRPr lang="en-US" sz="1600" b="1" i="0" u="none" strike="noStrike" dirty="0">
                        <a:solidFill>
                          <a:srgbClr val="00206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2060"/>
                          </a:solidFill>
                          <a:effectLst/>
                          <a:latin typeface="Tahoma"/>
                        </a:rPr>
                        <a:t>3.8</a:t>
                      </a:r>
                      <a:endParaRPr lang="en-US" sz="1600" b="1" i="0" u="none" strike="noStrike" dirty="0">
                        <a:solidFill>
                          <a:srgbClr val="00206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206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002060"/>
                          </a:solidFill>
                          <a:effectLst/>
                          <a:latin typeface="Tahoma"/>
                        </a:rPr>
                        <a:t>4.4</a:t>
                      </a:r>
                      <a:endParaRPr lang="en-US" sz="1600" b="1" i="0" u="none" strike="noStrike" dirty="0">
                        <a:solidFill>
                          <a:srgbClr val="00206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60010">
                <a:tc>
                  <a:txBody>
                    <a:bodyPr/>
                    <a:lstStyle/>
                    <a:p>
                      <a:pPr algn="l" fontAlgn="ctr"/>
                      <a:r>
                        <a:rPr lang="en-US" sz="1200" b="1" i="0" u="none" strike="noStrike" dirty="0">
                          <a:solidFill>
                            <a:srgbClr val="FF0000"/>
                          </a:solidFill>
                          <a:effectLst/>
                          <a:latin typeface="Tahoma"/>
                        </a:rPr>
                        <a:t>Erlangs</a:t>
                      </a:r>
                    </a:p>
                  </a:txBody>
                  <a:tcPr marL="5139" marR="5139" marT="5139"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0.2863</a:t>
                      </a:r>
                    </a:p>
                  </a:txBody>
                  <a:tcPr marL="5139" marR="5139" marT="5139"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0.2412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0.1476</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0.0792</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0.0731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FF0000"/>
                          </a:solidFill>
                          <a:effectLst/>
                          <a:latin typeface="Tahoma"/>
                        </a:rPr>
                        <a:t>0.0544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smtClean="0">
                          <a:solidFill>
                            <a:srgbClr val="FF0000"/>
                          </a:solidFill>
                          <a:effectLst/>
                          <a:latin typeface="Tahoma"/>
                        </a:rPr>
                        <a:t>0.0329</a:t>
                      </a:r>
                      <a:endParaRPr lang="en-US" sz="12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smtClean="0">
                          <a:solidFill>
                            <a:srgbClr val="FF0000"/>
                          </a:solidFill>
                          <a:effectLst/>
                          <a:latin typeface="Tahoma"/>
                        </a:rPr>
                        <a:t>0.0028</a:t>
                      </a:r>
                      <a:endParaRPr lang="en-US" sz="12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smtClean="0">
                          <a:solidFill>
                            <a:srgbClr val="FF0000"/>
                          </a:solidFill>
                          <a:effectLst/>
                          <a:latin typeface="Tahoma"/>
                        </a:rPr>
                        <a:t>0.9175</a:t>
                      </a:r>
                      <a:endParaRPr lang="en-US" sz="12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0005">
                <a:tc>
                  <a:txBody>
                    <a:bodyPr/>
                    <a:lstStyle/>
                    <a:p>
                      <a:pPr algn="l" fontAlgn="ctr"/>
                      <a:r>
                        <a:rPr lang="en-US" sz="6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FF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FF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FF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00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600" b="0" i="0" u="none" strike="noStrike">
                        <a:solidFill>
                          <a:srgbClr val="000000"/>
                        </a:solidFill>
                        <a:effectLst/>
                        <a:latin typeface="Tahoma"/>
                      </a:endParaRPr>
                    </a:p>
                  </a:txBody>
                  <a:tcPr marL="5139" marR="5139" marT="5139"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3505">
                <a:tc>
                  <a:txBody>
                    <a:bodyPr/>
                    <a:lstStyle/>
                    <a:p>
                      <a:pPr algn="l" fontAlgn="ctr"/>
                      <a:r>
                        <a:rPr lang="en-US" sz="600" b="0" i="0" u="none" strike="noStrike">
                          <a:solidFill>
                            <a:srgbClr val="FFFFFF"/>
                          </a:solidFill>
                          <a:effectLst/>
                          <a:latin typeface="Tahoma"/>
                        </a:rPr>
                        <a:t>Performance Objectives</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Tahoma"/>
                        </a:rPr>
                        <a:t> </a:t>
                      </a:r>
                    </a:p>
                  </a:txBody>
                  <a:tcPr marL="5139" marR="5139" marT="51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solidFill>
                            <a:srgbClr val="000000"/>
                          </a:solidFill>
                          <a:effectLst/>
                          <a:latin typeface="Tahoma"/>
                        </a:rPr>
                        <a:t> </a:t>
                      </a:r>
                    </a:p>
                  </a:txBody>
                  <a:tcPr marL="5139" marR="5139" marT="51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2511">
                <a:tc>
                  <a:txBody>
                    <a:bodyPr/>
                    <a:lstStyle/>
                    <a:p>
                      <a:pPr algn="l" fontAlgn="ctr"/>
                      <a:r>
                        <a:rPr lang="en-US" sz="600" b="0" i="0" u="none" strike="noStrike">
                          <a:solidFill>
                            <a:srgbClr val="000000"/>
                          </a:solidFill>
                          <a:effectLst/>
                          <a:latin typeface="Tahoma"/>
                        </a:rPr>
                        <a:t>reference waiting time queue in sec (W0)</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sz="1200" b="1" i="0" u="none" strike="noStrike" dirty="0">
                          <a:solidFill>
                            <a:srgbClr val="002060"/>
                          </a:solidFill>
                          <a:effectLst/>
                          <a:latin typeface="Tahoma"/>
                        </a:rPr>
                        <a:t>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l" fontAlgn="ctr"/>
                      <a:r>
                        <a:rPr lang="en-US" sz="600" b="0" i="0" u="none" strike="noStrike">
                          <a:solidFill>
                            <a:srgbClr val="000000"/>
                          </a:solidFill>
                          <a:effectLst/>
                          <a:latin typeface="Tahoma"/>
                        </a:rPr>
                        <a:t>second(s)</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gridSpan="8">
                  <a:txBody>
                    <a:bodyPr/>
                    <a:lstStyle/>
                    <a:p>
                      <a:pPr algn="l" fontAlgn="ctr"/>
                      <a:r>
                        <a:rPr lang="en-US" sz="1000" b="0" i="0" u="none" strike="noStrike" dirty="0">
                          <a:solidFill>
                            <a:srgbClr val="000000"/>
                          </a:solidFill>
                          <a:effectLst/>
                          <a:latin typeface="Tahoma"/>
                        </a:rPr>
                        <a:t>Busies of 1 second or less are considered acceptable. This time is user determined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79983">
                <a:tc>
                  <a:txBody>
                    <a:bodyPr/>
                    <a:lstStyle/>
                    <a:p>
                      <a:pPr algn="l" fontAlgn="ctr"/>
                      <a:r>
                        <a:rPr lang="en-US" sz="600" b="0" i="0" u="none" strike="noStrike">
                          <a:solidFill>
                            <a:srgbClr val="000000"/>
                          </a:solidFill>
                          <a:effectLst/>
                          <a:latin typeface="Tahoma"/>
                        </a:rPr>
                        <a:t>GoS P(W&gt;W0)</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a:solidFill>
                            <a:srgbClr val="002060"/>
                          </a:solidFill>
                          <a:effectLst/>
                          <a:latin typeface="Tahoma"/>
                        </a:rPr>
                        <a:t>1%</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ctr"/>
                      <a:r>
                        <a:rPr lang="en-US" sz="6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gridSpan="8">
                  <a:txBody>
                    <a:bodyPr/>
                    <a:lstStyle/>
                    <a:p>
                      <a:pPr algn="l" fontAlgn="ctr"/>
                      <a:r>
                        <a:rPr lang="en-US" sz="1000" b="0" i="0" u="none" strike="noStrike" dirty="0">
                          <a:solidFill>
                            <a:srgbClr val="000000"/>
                          </a:solidFill>
                          <a:effectLst/>
                          <a:latin typeface="Tahoma"/>
                        </a:rPr>
                        <a:t>1 busy over 1 second per 100 PTT's is considered acceptable. Grade of Service is user determined</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9006">
                <a:tc>
                  <a:txBody>
                    <a:bodyPr/>
                    <a:lstStyle/>
                    <a:p>
                      <a:pPr algn="l" fontAlgn="ctr"/>
                      <a:r>
                        <a:rPr lang="en-US" sz="600" b="0" i="0" u="none" strike="noStrike">
                          <a:solidFill>
                            <a:srgbClr val="FFFFFF"/>
                          </a:solidFill>
                          <a:effectLst/>
                          <a:latin typeface="Tahoma"/>
                        </a:rPr>
                        <a:t>Offered Traffic Characteristics</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600" b="0" i="0" u="none" strike="noStrike">
                          <a:solidFill>
                            <a:srgbClr val="FFFFFF"/>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l" fontAlgn="t"/>
                      <a:r>
                        <a:rPr lang="en-US" sz="5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5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8535">
                <a:tc>
                  <a:txBody>
                    <a:bodyPr/>
                    <a:lstStyle/>
                    <a:p>
                      <a:pPr algn="l" fontAlgn="ctr"/>
                      <a:r>
                        <a:rPr lang="en-US" sz="600" b="0" i="0" u="none" strike="noStrike">
                          <a:solidFill>
                            <a:srgbClr val="000000"/>
                          </a:solidFill>
                          <a:effectLst/>
                          <a:latin typeface="Tahoma"/>
                        </a:rPr>
                        <a:t>Call traffic (Erlangs)</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sz="1600" b="1" i="0" u="none" strike="noStrike" dirty="0" smtClean="0">
                          <a:solidFill>
                            <a:srgbClr val="FF0000"/>
                          </a:solidFill>
                          <a:effectLst/>
                          <a:latin typeface="Tahoma"/>
                        </a:rPr>
                        <a:t>0.92</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CC"/>
                    </a:solidFill>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Tahoma"/>
                        </a:rPr>
                        <a:t> </a:t>
                      </a:r>
                    </a:p>
                  </a:txBody>
                  <a:tcPr marL="5139" marR="5139" marT="51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18535">
                <a:tc>
                  <a:txBody>
                    <a:bodyPr/>
                    <a:lstStyle/>
                    <a:p>
                      <a:pPr algn="l" fontAlgn="ctr"/>
                      <a:r>
                        <a:rPr lang="en-US" sz="600" b="0" i="0" u="none" strike="noStrike">
                          <a:solidFill>
                            <a:srgbClr val="000000"/>
                          </a:solidFill>
                          <a:effectLst/>
                          <a:latin typeface="Tahoma"/>
                        </a:rPr>
                        <a:t>Average Holding Time</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smtClean="0">
                          <a:solidFill>
                            <a:srgbClr val="FF0000"/>
                          </a:solidFill>
                          <a:effectLst/>
                          <a:latin typeface="Tahoma"/>
                        </a:rPr>
                        <a:t>4.41</a:t>
                      </a:r>
                      <a:endParaRPr lang="en-US" sz="16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600" b="0" i="0" u="none" strike="noStrike">
                          <a:solidFill>
                            <a:srgbClr val="000000"/>
                          </a:solidFill>
                          <a:effectLst/>
                          <a:latin typeface="Tahoma"/>
                        </a:rPr>
                        <a:t>second(s)</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500" b="0" i="0" u="none" strike="noStrike">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500" b="0" i="0" u="none" strike="noStrike">
                          <a:solidFill>
                            <a:srgbClr val="000000"/>
                          </a:solidFill>
                          <a:effectLst/>
                          <a:latin typeface="Tahoma"/>
                        </a:rPr>
                        <a:t> </a:t>
                      </a:r>
                    </a:p>
                  </a:txBody>
                  <a:tcPr marL="5139" marR="5139" marT="513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t"/>
                      <a:r>
                        <a:rPr lang="en-US" sz="600" b="0" i="0" u="none" strike="noStrike" dirty="0">
                          <a:solidFill>
                            <a:srgbClr val="000000"/>
                          </a:solidFill>
                          <a:effectLst/>
                          <a:latin typeface="Tahoma"/>
                        </a:rPr>
                        <a:t> </a:t>
                      </a:r>
                    </a:p>
                  </a:txBody>
                  <a:tcPr marL="5139" marR="5139" marT="5139"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221009">
                <a:tc>
                  <a:txBody>
                    <a:bodyPr/>
                    <a:lstStyle/>
                    <a:p>
                      <a:pPr algn="l" fontAlgn="ctr"/>
                      <a:r>
                        <a:rPr lang="en-US" sz="800" b="1" i="0" u="none" strike="noStrike">
                          <a:solidFill>
                            <a:srgbClr val="FFFFFF"/>
                          </a:solidFill>
                          <a:effectLst/>
                          <a:latin typeface="Tahoma"/>
                        </a:rPr>
                        <a:t>System Type</a:t>
                      </a:r>
                    </a:p>
                  </a:txBody>
                  <a:tcPr marL="5139" marR="5139" marT="513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200" b="1" i="0" u="none" strike="noStrike" dirty="0">
                          <a:solidFill>
                            <a:srgbClr val="FFFFFF"/>
                          </a:solidFill>
                          <a:effectLst/>
                          <a:latin typeface="Calibri"/>
                        </a:rPr>
                        <a:t>FDMA</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800" b="0" i="0" u="none" strike="noStrike">
                          <a:solidFill>
                            <a:srgbClr val="FFFFFF"/>
                          </a:solidFill>
                          <a:effectLst/>
                          <a:latin typeface="Calibri"/>
                        </a:rPr>
                        <a:t>TDMA</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gridSpan="7">
                  <a:txBody>
                    <a:bodyPr/>
                    <a:lstStyle/>
                    <a:p>
                      <a:pPr algn="l" fontAlgn="ctr"/>
                      <a:r>
                        <a:rPr lang="en-US" sz="900" b="1" i="0" u="none" strike="noStrike" dirty="0" smtClean="0">
                          <a:solidFill>
                            <a:srgbClr val="000000"/>
                          </a:solidFill>
                          <a:effectLst/>
                          <a:latin typeface="Tahoma"/>
                        </a:rPr>
                        <a:t>Assuming </a:t>
                      </a:r>
                      <a:r>
                        <a:rPr lang="en-US" sz="900" b="1" i="0" u="none" strike="noStrike" dirty="0">
                          <a:solidFill>
                            <a:srgbClr val="000000"/>
                          </a:solidFill>
                          <a:effectLst/>
                          <a:latin typeface="Tahoma"/>
                        </a:rPr>
                        <a:t>12KHz channel bandwidth and 2-Slot TDMA in 12.5 KHz channel</a:t>
                      </a:r>
                    </a:p>
                  </a:txBody>
                  <a:tcPr marL="5139" marR="5139" marT="5139"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ctr"/>
                      <a:r>
                        <a:rPr lang="en-US" sz="500" b="0" i="0" u="none" strike="noStrike">
                          <a:solidFill>
                            <a:srgbClr val="000000"/>
                          </a:solidFill>
                          <a:effectLst/>
                          <a:latin typeface="Tahoma"/>
                        </a:rPr>
                        <a:t> </a:t>
                      </a:r>
                    </a:p>
                  </a:txBody>
                  <a:tcPr marL="5139" marR="5139" marT="5139"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87035">
                <a:tc>
                  <a:txBody>
                    <a:bodyPr/>
                    <a:lstStyle/>
                    <a:p>
                      <a:pPr algn="l" fontAlgn="ctr"/>
                      <a:r>
                        <a:rPr lang="en-US" sz="1400" b="1" i="0" u="none" strike="noStrike" dirty="0" smtClean="0">
                          <a:solidFill>
                            <a:srgbClr val="000000"/>
                          </a:solidFill>
                          <a:effectLst/>
                          <a:latin typeface="Tahoma"/>
                        </a:rPr>
                        <a:t>Frequencies </a:t>
                      </a:r>
                      <a:r>
                        <a:rPr lang="en-US" sz="1400" b="1" i="0" u="none" strike="noStrike" dirty="0">
                          <a:solidFill>
                            <a:srgbClr val="000000"/>
                          </a:solidFill>
                          <a:effectLst/>
                          <a:latin typeface="Tahoma"/>
                        </a:rPr>
                        <a:t>Needed </a:t>
                      </a:r>
                    </a:p>
                  </a:txBody>
                  <a:tcPr marL="5139" marR="5139" marT="5139"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1800" b="1" i="0" u="none" strike="noStrike" dirty="0">
                          <a:solidFill>
                            <a:srgbClr val="FF0000"/>
                          </a:solidFill>
                          <a:effectLst/>
                          <a:latin typeface="Tahoma"/>
                        </a:rPr>
                        <a:t>4</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FF0000"/>
                          </a:solidFill>
                          <a:effectLst/>
                          <a:latin typeface="Tahoma"/>
                        </a:rPr>
                        <a:t>3</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1000" b="1" i="0" u="none" strike="noStrike" dirty="0">
                          <a:solidFill>
                            <a:srgbClr val="000000"/>
                          </a:solidFill>
                          <a:effectLst/>
                          <a:latin typeface="Tahoma"/>
                        </a:rPr>
                        <a:t>Frequencies include FDMA control channel</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009">
                <a:tc>
                  <a:txBody>
                    <a:bodyPr/>
                    <a:lstStyle/>
                    <a:p>
                      <a:pPr algn="l" fontAlgn="ctr"/>
                      <a:r>
                        <a:rPr lang="en-US" sz="700" b="0" i="0" u="none" strike="noStrike" dirty="0">
                          <a:solidFill>
                            <a:srgbClr val="000000"/>
                          </a:solidFill>
                          <a:effectLst/>
                          <a:latin typeface="Tahoma"/>
                        </a:rPr>
                        <a:t>Probability that a call has to wait</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1" i="0" u="none" strike="noStrike" dirty="0" smtClean="0">
                          <a:solidFill>
                            <a:srgbClr val="FF0000"/>
                          </a:solidFill>
                          <a:effectLst/>
                          <a:latin typeface="Tahoma"/>
                        </a:rPr>
                        <a:t>1.53%</a:t>
                      </a:r>
                      <a:endParaRPr lang="en-US" sz="12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8">
                  <a:txBody>
                    <a:bodyPr/>
                    <a:lstStyle/>
                    <a:p>
                      <a:pPr algn="l" fontAlgn="ctr"/>
                      <a:r>
                        <a:rPr lang="en-US" sz="900" b="0" i="0" u="none" strike="noStrike" dirty="0">
                          <a:solidFill>
                            <a:srgbClr val="000000"/>
                          </a:solidFill>
                          <a:effectLst/>
                          <a:latin typeface="Tahoma"/>
                        </a:rPr>
                        <a:t>Probability that call will not be handled immediately</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7009">
                <a:tc>
                  <a:txBody>
                    <a:bodyPr/>
                    <a:lstStyle/>
                    <a:p>
                      <a:pPr algn="l" fontAlgn="ctr"/>
                      <a:r>
                        <a:rPr lang="en-US" sz="700" b="0" i="0" u="none" strike="noStrike" dirty="0">
                          <a:solidFill>
                            <a:srgbClr val="000000"/>
                          </a:solidFill>
                          <a:effectLst/>
                          <a:latin typeface="Tahoma"/>
                        </a:rPr>
                        <a:t>Probability that a call has to wait more than W0</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CE6F1"/>
                    </a:solidFill>
                  </a:tcPr>
                </a:tc>
                <a:tc>
                  <a:txBody>
                    <a:bodyPr/>
                    <a:lstStyle/>
                    <a:p>
                      <a:pPr algn="ctr" fontAlgn="ctr"/>
                      <a:r>
                        <a:rPr lang="en-US" sz="1200" b="1" i="0" u="none" strike="noStrike" dirty="0" smtClean="0">
                          <a:solidFill>
                            <a:srgbClr val="FF0000"/>
                          </a:solidFill>
                          <a:effectLst/>
                          <a:latin typeface="Tahoma"/>
                        </a:rPr>
                        <a:t>0.76%</a:t>
                      </a:r>
                      <a:endParaRPr lang="en-US" sz="1200" b="1" i="0" u="none" strike="noStrike" dirty="0">
                        <a:solidFill>
                          <a:srgbClr val="FF0000"/>
                        </a:solidFill>
                        <a:effectLst/>
                        <a:latin typeface="Tahoma"/>
                      </a:endParaRP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600" b="0" i="0" u="none" strike="noStrike" dirty="0">
                          <a:solidFill>
                            <a:srgbClr val="000000"/>
                          </a:solidFill>
                          <a:effectLst/>
                          <a:latin typeface="Tahoma"/>
                        </a:rPr>
                        <a:t> </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CE6F1"/>
                    </a:solidFill>
                  </a:tcPr>
                </a:tc>
                <a:tc gridSpan="8">
                  <a:txBody>
                    <a:bodyPr/>
                    <a:lstStyle/>
                    <a:p>
                      <a:pPr algn="l" fontAlgn="ctr"/>
                      <a:r>
                        <a:rPr lang="en-US" sz="900" b="0" i="0" u="none" strike="noStrike" dirty="0">
                          <a:solidFill>
                            <a:srgbClr val="000000"/>
                          </a:solidFill>
                          <a:effectLst/>
                          <a:latin typeface="Tahoma"/>
                        </a:rPr>
                        <a:t>If the GoS of  1% is entered in line 15, than any thing  1 second or under is considered acceptable.</a:t>
                      </a:r>
                    </a:p>
                  </a:txBody>
                  <a:tcPr marL="5139" marR="5139" marT="513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37586741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538" y="762000"/>
            <a:ext cx="8669337" cy="5821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228600"/>
            <a:ext cx="8458200" cy="369332"/>
          </a:xfrm>
          <a:prstGeom prst="rect">
            <a:avLst/>
          </a:prstGeom>
          <a:noFill/>
        </p:spPr>
        <p:txBody>
          <a:bodyPr wrap="square" rtlCol="0">
            <a:spAutoFit/>
          </a:bodyPr>
          <a:lstStyle/>
          <a:p>
            <a:r>
              <a:rPr lang="en-US" dirty="0" smtClean="0"/>
              <a:t>Note: CCSO </a:t>
            </a:r>
            <a:r>
              <a:rPr lang="en-US" dirty="0" smtClean="0">
                <a:latin typeface="Lucida Console" panose="020B0609040504020204" pitchFamily="49" charset="0"/>
              </a:rPr>
              <a:t>includes</a:t>
            </a:r>
            <a:r>
              <a:rPr lang="en-US" dirty="0" smtClean="0"/>
              <a:t> Sheriff radios plus all local police in Clackamas County</a:t>
            </a:r>
            <a:endParaRPr lang="en-US" dirty="0"/>
          </a:p>
        </p:txBody>
      </p:sp>
    </p:spTree>
    <p:extLst>
      <p:ext uri="{BB962C8B-B14F-4D97-AF65-F5344CB8AC3E}">
        <p14:creationId xmlns:p14="http://schemas.microsoft.com/office/powerpoint/2010/main" val="26815650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4763"/>
            <a:ext cx="8724900" cy="684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989607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52400" y="98941"/>
            <a:ext cx="8839200" cy="369332"/>
          </a:xfrm>
          <a:prstGeom prst="rect">
            <a:avLst/>
          </a:prstGeom>
          <a:solidFill>
            <a:srgbClr val="FFFF00"/>
          </a:solidFill>
          <a:ln w="12700">
            <a:solidFill>
              <a:schemeClr val="tx1"/>
            </a:solidFill>
          </a:ln>
        </p:spPr>
        <p:txBody>
          <a:bodyPr wrap="square" rtlCol="0">
            <a:spAutoFit/>
          </a:bodyPr>
          <a:lstStyle/>
          <a:p>
            <a:r>
              <a:rPr lang="en-US" dirty="0" smtClean="0">
                <a:latin typeface="Lucida Console" panose="020B0609040504020204" pitchFamily="49" charset="0"/>
              </a:rPr>
              <a:t>Reference based on Empirical data from multiple agencies</a:t>
            </a:r>
            <a:endParaRPr lang="en-US" dirty="0">
              <a:latin typeface="Lucida Console" panose="020B0609040504020204" pitchFamily="49"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44395125"/>
              </p:ext>
            </p:extLst>
          </p:nvPr>
        </p:nvGraphicFramePr>
        <p:xfrm>
          <a:off x="152400" y="1066800"/>
          <a:ext cx="8839198" cy="5751483"/>
        </p:xfrm>
        <a:graphic>
          <a:graphicData uri="http://schemas.openxmlformats.org/drawingml/2006/table">
            <a:tbl>
              <a:tblPr/>
              <a:tblGrid>
                <a:gridCol w="1279580"/>
                <a:gridCol w="723971"/>
                <a:gridCol w="631372"/>
                <a:gridCol w="564025"/>
                <a:gridCol w="564025"/>
                <a:gridCol w="564025"/>
                <a:gridCol w="564025"/>
                <a:gridCol w="564025"/>
                <a:gridCol w="564025"/>
                <a:gridCol w="564025"/>
                <a:gridCol w="564025"/>
                <a:gridCol w="564025"/>
                <a:gridCol w="564025"/>
                <a:gridCol w="564025"/>
              </a:tblGrid>
              <a:tr h="28970">
                <a:tc gridSpan="14">
                  <a:txBody>
                    <a:bodyPr/>
                    <a:lstStyle/>
                    <a:p>
                      <a:pPr algn="ctr" fontAlgn="ctr"/>
                      <a:r>
                        <a:rPr lang="en-US" sz="900" b="0" i="0" u="none" strike="noStrike" dirty="0">
                          <a:solidFill>
                            <a:srgbClr val="000000"/>
                          </a:solidFill>
                          <a:effectLst/>
                          <a:latin typeface="Lucida Console"/>
                        </a:rPr>
                        <a:t>TRUNKING SYSTEM CHANNEL LOADING CALCULATOR REFERENCE SHEET</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49386">
                <a:tc>
                  <a:txBody>
                    <a:bodyPr/>
                    <a:lstStyle/>
                    <a:p>
                      <a:pPr algn="ctr" fontAlgn="ctr"/>
                      <a:r>
                        <a:rPr lang="en-US" sz="800" b="1" i="0" u="none" strike="noStrike">
                          <a:solidFill>
                            <a:srgbClr val="FFFFFF"/>
                          </a:solidFill>
                          <a:effectLst/>
                          <a:latin typeface="Lucida Console"/>
                        </a:rPr>
                        <a:t>Column1</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1" i="0" u="none" strike="noStrike" dirty="0">
                          <a:solidFill>
                            <a:srgbClr val="000000"/>
                          </a:solidFill>
                          <a:effectLst/>
                          <a:latin typeface="Lucida Console"/>
                        </a:rPr>
                        <a:t>WCFire</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CCSO</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WCSO</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SCPD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BPD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HPD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PW</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NBFD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LOPD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H-Sec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Bus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TOTAL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c>
                  <a:txBody>
                    <a:bodyPr/>
                    <a:lstStyle/>
                    <a:p>
                      <a:pPr algn="ctr" fontAlgn="ctr"/>
                      <a:r>
                        <a:rPr lang="en-US" sz="1400" b="1" i="0" u="none" strike="noStrike" dirty="0">
                          <a:solidFill>
                            <a:srgbClr val="000000"/>
                          </a:solidFill>
                          <a:effectLst/>
                          <a:latin typeface="Lucida Console"/>
                        </a:rPr>
                        <a:t>AVE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FFFF00"/>
                    </a:solidFill>
                  </a:tcPr>
                </a:tc>
              </a:tr>
              <a:tr h="227425">
                <a:tc>
                  <a:txBody>
                    <a:bodyPr/>
                    <a:lstStyle/>
                    <a:p>
                      <a:pPr algn="ctr" fontAlgn="ctr"/>
                      <a:r>
                        <a:rPr lang="en-US" sz="1400" b="0" i="0" u="none" strike="noStrike" dirty="0">
                          <a:solidFill>
                            <a:srgbClr val="000000"/>
                          </a:solidFill>
                          <a:effectLst/>
                          <a:latin typeface="Lucida Console"/>
                        </a:rPr>
                        <a:t>Talk Groups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400" b="0" i="0" u="none" strike="noStrike" dirty="0">
                          <a:solidFill>
                            <a:srgbClr val="000000"/>
                          </a:solidFill>
                          <a:effectLst/>
                          <a:latin typeface="Lucida Console"/>
                        </a:rPr>
                        <a:t>9</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400" b="0" i="0" u="none" strike="noStrike" dirty="0">
                          <a:solidFill>
                            <a:srgbClr val="000000"/>
                          </a:solidFill>
                          <a:effectLst/>
                          <a:latin typeface="Lucida Console"/>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0" i="0" u="none" strike="noStrike" dirty="0">
                          <a:solidFill>
                            <a:schemeClr val="tx1"/>
                          </a:solidFill>
                          <a:effectLst/>
                          <a:latin typeface="Lucida Console"/>
                        </a:rPr>
                        <a:t> </a:t>
                      </a:r>
                      <a:r>
                        <a:rPr lang="en-US" sz="1600" b="0" i="0" u="none" strike="noStrike" dirty="0" smtClean="0">
                          <a:solidFill>
                            <a:schemeClr val="tx1"/>
                          </a:solidFill>
                          <a:effectLst/>
                          <a:latin typeface="Lucida Console"/>
                        </a:rPr>
                        <a:t>60</a:t>
                      </a:r>
                      <a:endParaRPr lang="en-US" sz="1600" b="0" i="0" u="none" strike="noStrike" dirty="0">
                        <a:solidFill>
                          <a:schemeClr val="tx1"/>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endParaRPr lang="en-US" sz="14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800" b="1" i="0" u="none" strike="noStrike" dirty="0">
                          <a:solidFill>
                            <a:srgbClr val="000000"/>
                          </a:solidFill>
                          <a:effectLst/>
                          <a:latin typeface="Lucida Console"/>
                        </a:rPr>
                        <a:t>Owned</a:t>
                      </a:r>
                      <a:r>
                        <a:rPr lang="en-US" sz="600" b="0" i="0" u="none" strike="noStrike" dirty="0">
                          <a:solidFill>
                            <a:srgbClr val="000000"/>
                          </a:solidFill>
                          <a:effectLst/>
                          <a:latin typeface="Lucida Console"/>
                        </a:rPr>
                        <a:t> </a:t>
                      </a:r>
                      <a:r>
                        <a:rPr lang="en-US" sz="700" b="0" i="0" u="none" strike="noStrike" dirty="0">
                          <a:solidFill>
                            <a:srgbClr val="000000"/>
                          </a:solidFill>
                          <a:effectLst/>
                          <a:latin typeface="Lucida Console"/>
                        </a:rPr>
                        <a:t>radio</a:t>
                      </a:r>
                      <a:endParaRPr lang="en-US" sz="1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1112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1009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902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334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273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188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148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107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Lucida Console"/>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FF0000"/>
                          </a:solidFill>
                          <a:effectLst/>
                          <a:latin typeface="Lucida Console"/>
                        </a:rPr>
                        <a:t>4529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600" b="1" i="0" u="none" strike="noStrike" dirty="0" smtClean="0">
                          <a:solidFill>
                            <a:srgbClr val="00B050"/>
                          </a:solidFill>
                          <a:effectLst/>
                          <a:latin typeface="Lucida Console"/>
                        </a:rPr>
                        <a:t>Percent </a:t>
                      </a:r>
                      <a:r>
                        <a:rPr lang="en-US" sz="1200" b="1" i="0" u="none" strike="noStrike" dirty="0" smtClean="0">
                          <a:solidFill>
                            <a:srgbClr val="00B050"/>
                          </a:solidFill>
                          <a:effectLst/>
                          <a:latin typeface="Lucida Console"/>
                        </a:rPr>
                        <a:t>20</a:t>
                      </a:r>
                      <a:endParaRPr lang="en-US" sz="1200" b="1" i="0" u="none" strike="noStrike" dirty="0">
                        <a:solidFill>
                          <a:srgbClr val="00B05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600" b="0" i="0" u="none" strike="noStrike" dirty="0">
                          <a:solidFill>
                            <a:srgbClr val="000000"/>
                          </a:solidFill>
                          <a:effectLst/>
                          <a:latin typeface="Lucida Console"/>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0" i="0" u="none" strike="noStrike" dirty="0">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en-US" sz="1600" b="0" i="0" u="none" strike="noStrike" dirty="0">
                        <a:solidFill>
                          <a:srgbClr val="00B05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800" b="1" i="0" u="none" strike="noStrike" dirty="0">
                          <a:solidFill>
                            <a:srgbClr val="002060"/>
                          </a:solidFill>
                          <a:effectLst/>
                          <a:latin typeface="Lucida Console"/>
                        </a:rPr>
                        <a:t>Actual</a:t>
                      </a:r>
                      <a:r>
                        <a:rPr lang="en-US" sz="700" b="0" i="0" u="none" strike="noStrike" dirty="0">
                          <a:solidFill>
                            <a:srgbClr val="000000"/>
                          </a:solidFill>
                          <a:effectLst/>
                          <a:latin typeface="Lucida Console"/>
                        </a:rPr>
                        <a:t>radio</a:t>
                      </a:r>
                      <a:endParaRPr lang="en-US" sz="1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92</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002060"/>
                          </a:solidFill>
                          <a:effectLst/>
                          <a:latin typeface="Lucida Console"/>
                        </a:rPr>
                        <a:t>600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smtClean="0">
                          <a:solidFill>
                            <a:schemeClr val="tx1"/>
                          </a:solidFill>
                          <a:effectLst/>
                          <a:latin typeface="Lucida Console"/>
                        </a:rPr>
                        <a:t>13%</a:t>
                      </a:r>
                      <a:endParaRPr lang="en-US" sz="2000" b="1" i="0" u="none" strike="noStrike" dirty="0">
                        <a:solidFill>
                          <a:schemeClr val="tx1"/>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323068">
                <a:tc>
                  <a:txBody>
                    <a:bodyPr/>
                    <a:lstStyle/>
                    <a:p>
                      <a:pPr algn="ctr" fontAlgn="ctr"/>
                      <a:r>
                        <a:rPr lang="en-US" sz="1800" b="1" i="0" u="none" strike="noStrike" dirty="0">
                          <a:solidFill>
                            <a:srgbClr val="FF0000"/>
                          </a:solidFill>
                          <a:effectLst/>
                          <a:latin typeface="Lucida Console"/>
                        </a:rPr>
                        <a:t>PTT's</a:t>
                      </a:r>
                      <a:r>
                        <a:rPr lang="en-US" sz="700" b="0" i="0" u="none" strike="noStrike" dirty="0">
                          <a:solidFill>
                            <a:srgbClr val="000000"/>
                          </a:solidFill>
                          <a:effectLst/>
                          <a:latin typeface="Lucida Console"/>
                        </a:rPr>
                        <a:t>/radio</a:t>
                      </a:r>
                      <a:endParaRPr lang="en-US" sz="1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4</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smtClean="0">
                          <a:solidFill>
                            <a:srgbClr val="FF0000"/>
                          </a:solidFill>
                          <a:effectLst/>
                          <a:latin typeface="Lucida Console"/>
                        </a:rPr>
                        <a:t>6</a:t>
                      </a:r>
                      <a:endParaRPr lang="en-US" sz="2000" b="1" i="0" u="none" strike="noStrike" dirty="0">
                        <a:solidFill>
                          <a:srgbClr val="FF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FF000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800" b="1" i="0" u="none" strike="noStrike" dirty="0">
                          <a:solidFill>
                            <a:srgbClr val="002060"/>
                          </a:solidFill>
                          <a:effectLst/>
                          <a:latin typeface="Lucida Console"/>
                        </a:rPr>
                        <a:t>Total</a:t>
                      </a:r>
                      <a:r>
                        <a:rPr lang="en-US" sz="1200" b="0" i="0" u="none" strike="noStrike" dirty="0">
                          <a:solidFill>
                            <a:srgbClr val="000000"/>
                          </a:solidFill>
                          <a:effectLst/>
                          <a:latin typeface="Lucida Console"/>
                        </a:rPr>
                        <a:t> </a:t>
                      </a:r>
                      <a:r>
                        <a:rPr lang="en-US" sz="700" b="0" i="0" u="none" strike="noStrike" dirty="0">
                          <a:solidFill>
                            <a:srgbClr val="000000"/>
                          </a:solidFill>
                          <a:effectLst/>
                          <a:latin typeface="Lucida Console"/>
                        </a:rPr>
                        <a:t>PTTs</a:t>
                      </a:r>
                      <a:endParaRPr lang="en-US" sz="1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002060"/>
                          </a:solidFill>
                          <a:effectLst/>
                          <a:latin typeface="Lucida Console"/>
                        </a:rPr>
                        <a:t>398</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805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smtClean="0">
                          <a:solidFill>
                            <a:srgbClr val="002060"/>
                          </a:solidFill>
                          <a:effectLst/>
                          <a:latin typeface="Lucida Console"/>
                        </a:rPr>
                        <a:t>818</a:t>
                      </a:r>
                      <a:endParaRPr lang="en-US" sz="2000" b="1" i="0" u="none" strike="noStrike" dirty="0">
                        <a:solidFill>
                          <a:srgbClr val="00206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257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559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325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178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101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002060"/>
                          </a:solidFill>
                          <a:effectLst/>
                          <a:latin typeface="Lucida Console"/>
                        </a:rPr>
                        <a:t>3775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800" b="1" i="0" u="none" strike="noStrike" dirty="0">
                          <a:solidFill>
                            <a:srgbClr val="002060"/>
                          </a:solidFill>
                          <a:effectLst/>
                          <a:latin typeface="Lucida Console"/>
                        </a:rPr>
                        <a:t>Seconds</a:t>
                      </a:r>
                      <a:r>
                        <a:rPr lang="en-US" sz="700" b="0" i="0" u="none" strike="noStrike" dirty="0">
                          <a:solidFill>
                            <a:srgbClr val="000000"/>
                          </a:solidFill>
                          <a:effectLst/>
                          <a:latin typeface="Lucida Console"/>
                        </a:rPr>
                        <a:t>/</a:t>
                      </a:r>
                      <a:r>
                        <a:rPr lang="en-US" sz="700" b="0" i="0" u="none" strike="noStrike" dirty="0" err="1">
                          <a:solidFill>
                            <a:srgbClr val="000000"/>
                          </a:solidFill>
                          <a:effectLst/>
                          <a:latin typeface="Lucida Console"/>
                        </a:rPr>
                        <a:t>ptt</a:t>
                      </a:r>
                      <a:endParaRPr lang="en-US" sz="1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00206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002060"/>
                          </a:solidFill>
                          <a:effectLst/>
                          <a:latin typeface="Lucida Console"/>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00206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23068">
                <a:tc>
                  <a:txBody>
                    <a:bodyPr/>
                    <a:lstStyle/>
                    <a:p>
                      <a:pPr algn="ctr" fontAlgn="ctr"/>
                      <a:r>
                        <a:rPr lang="en-US" sz="1800" b="1" i="0" u="none" strike="noStrike" dirty="0">
                          <a:solidFill>
                            <a:srgbClr val="FF0000"/>
                          </a:solidFill>
                          <a:effectLst/>
                          <a:latin typeface="Lucida Console"/>
                        </a:rPr>
                        <a:t>Erlangs</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0.7</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a:solidFill>
                            <a:srgbClr val="FF0000"/>
                          </a:solidFill>
                          <a:effectLst/>
                          <a:latin typeface="Lucida Console"/>
                        </a:rPr>
                        <a:t>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dirty="0">
                          <a:solidFill>
                            <a:srgbClr val="FF0000"/>
                          </a:solidFill>
                          <a:effectLst/>
                          <a:latin typeface="Lucida Console"/>
                        </a:rPr>
                        <a:t>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0" i="0" u="none" strike="noStrike" dirty="0">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13357">
                <a:tc>
                  <a:txBody>
                    <a:bodyPr/>
                    <a:lstStyle/>
                    <a:p>
                      <a:pPr algn="l" fontAlgn="ctr"/>
                      <a:r>
                        <a:rPr lang="en-US" sz="500" b="0" i="0" u="none" strike="noStrike">
                          <a:solidFill>
                            <a:srgbClr val="FFFFFF"/>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FFFF"/>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FFFF"/>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FF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ctr" fontAlgn="ctr"/>
                      <a:r>
                        <a:rPr lang="en-US" sz="500" b="0" i="0" u="none" strike="noStrike">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c>
                  <a:txBody>
                    <a:bodyPr/>
                    <a:lstStyle/>
                    <a:p>
                      <a:pPr algn="l" fontAlgn="b"/>
                      <a:r>
                        <a:rPr lang="en-US" sz="500" b="0" i="0" u="none" strike="noStrike">
                          <a:solidFill>
                            <a:srgbClr val="000000"/>
                          </a:solidFill>
                          <a:effectLst/>
                          <a:latin typeface="Lucida Console"/>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70C0"/>
                    </a:solidFill>
                  </a:tcPr>
                </a:tc>
              </a:tr>
              <a:tr h="340072">
                <a:tc>
                  <a:txBody>
                    <a:bodyPr/>
                    <a:lstStyle/>
                    <a:p>
                      <a:pPr algn="l" fontAlgn="ctr"/>
                      <a:r>
                        <a:rPr lang="en-US" sz="2000" b="0" i="0" u="none" strike="noStrike" dirty="0">
                          <a:solidFill>
                            <a:srgbClr val="000000"/>
                          </a:solidFill>
                          <a:effectLst/>
                          <a:latin typeface="Lucida Console"/>
                        </a:rPr>
                        <a:t>Queue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2000" b="1" i="0" u="none" strike="noStrike" dirty="0">
                          <a:solidFill>
                            <a:srgbClr val="000000"/>
                          </a:solidFill>
                          <a:effectLst/>
                          <a:latin typeface="Lucida Console"/>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gridSpan="12">
                  <a:txBody>
                    <a:bodyPr/>
                    <a:lstStyle/>
                    <a:p>
                      <a:pPr algn="ctr" fontAlgn="ctr"/>
                      <a:r>
                        <a:rPr lang="en-US" sz="1800" b="0" i="0" u="none" strike="noStrike" dirty="0">
                          <a:solidFill>
                            <a:srgbClr val="000000"/>
                          </a:solidFill>
                          <a:effectLst/>
                          <a:latin typeface="Lucida Console"/>
                        </a:rPr>
                        <a:t>Busies of 1 second or less  acceptable.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0072">
                <a:tc>
                  <a:txBody>
                    <a:bodyPr/>
                    <a:lstStyle/>
                    <a:p>
                      <a:pPr algn="l" fontAlgn="ctr"/>
                      <a:r>
                        <a:rPr lang="en-US" sz="2000" b="0" i="0" u="none" strike="noStrike" dirty="0">
                          <a:solidFill>
                            <a:srgbClr val="000000"/>
                          </a:solidFill>
                          <a:effectLst/>
                          <a:latin typeface="Lucida Console"/>
                        </a:rPr>
                        <a:t>GoS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2000" b="1" i="0" u="none" strike="noStrike" dirty="0">
                          <a:solidFill>
                            <a:srgbClr val="000000"/>
                          </a:solidFill>
                          <a:effectLst/>
                          <a:latin typeface="Lucida Console"/>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gridSpan="12">
                  <a:txBody>
                    <a:bodyPr/>
                    <a:lstStyle/>
                    <a:p>
                      <a:pPr algn="ctr" fontAlgn="ctr"/>
                      <a:r>
                        <a:rPr lang="en-US" sz="1800" b="0" i="0" u="none" strike="noStrike" dirty="0">
                          <a:solidFill>
                            <a:srgbClr val="000000"/>
                          </a:solidFill>
                          <a:effectLst/>
                          <a:latin typeface="Lucida Console"/>
                        </a:rPr>
                        <a:t>1 busy over 1 sec per 100 PTT's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0072">
                <a:tc>
                  <a:txBody>
                    <a:bodyPr/>
                    <a:lstStyle/>
                    <a:p>
                      <a:pPr algn="l" fontAlgn="ctr"/>
                      <a:r>
                        <a:rPr lang="en-US" sz="2000" b="0" i="0" u="none" strike="noStrike" dirty="0">
                          <a:solidFill>
                            <a:srgbClr val="000000"/>
                          </a:solidFill>
                          <a:effectLst/>
                          <a:latin typeface="Lucida Console"/>
                        </a:rPr>
                        <a:t>Erlangs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FF0000"/>
                          </a:solidFill>
                          <a:effectLst/>
                          <a:latin typeface="Lucida Console"/>
                        </a:rPr>
                        <a:t>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rowSpan="2" gridSpan="12">
                  <a:txBody>
                    <a:bodyPr/>
                    <a:lstStyle/>
                    <a:p>
                      <a:pPr algn="ctr" fontAlgn="ctr"/>
                      <a:r>
                        <a:rPr lang="en-US" sz="1800" b="0" i="0" u="none" strike="noStrike" dirty="0">
                          <a:solidFill>
                            <a:srgbClr val="000000"/>
                          </a:solidFill>
                          <a:effectLst/>
                          <a:latin typeface="Lucida Console"/>
                        </a:rPr>
                        <a:t>All talkgroups are at the same priority level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r>
              <a:tr h="340072">
                <a:tc>
                  <a:txBody>
                    <a:bodyPr/>
                    <a:lstStyle/>
                    <a:p>
                      <a:pPr algn="l" fontAlgn="ctr"/>
                      <a:r>
                        <a:rPr lang="en-US" sz="2000" b="0" i="0" u="none" strike="noStrike" dirty="0">
                          <a:solidFill>
                            <a:srgbClr val="000000"/>
                          </a:solidFill>
                          <a:effectLst/>
                          <a:latin typeface="Lucida Console"/>
                        </a:rPr>
                        <a:t>PTT sec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2000" b="1" i="0" u="none" strike="noStrike" dirty="0">
                          <a:solidFill>
                            <a:srgbClr val="002060"/>
                          </a:solidFill>
                          <a:effectLst/>
                          <a:latin typeface="Lucida Console"/>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12"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r>
              <a:tr h="340072">
                <a:tc>
                  <a:txBody>
                    <a:bodyPr/>
                    <a:lstStyle/>
                    <a:p>
                      <a:pPr algn="l" fontAlgn="ctr"/>
                      <a:r>
                        <a:rPr lang="en-US" sz="2000" b="1" i="0" u="none" strike="noStrike" dirty="0">
                          <a:solidFill>
                            <a:srgbClr val="FFFFFF"/>
                          </a:solidFill>
                          <a:effectLst/>
                          <a:latin typeface="Lucida Console"/>
                        </a:rPr>
                        <a:t>Type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0" i="0" u="none" strike="noStrike" dirty="0">
                          <a:solidFill>
                            <a:srgbClr val="FFFFFF"/>
                          </a:solidFill>
                          <a:effectLst/>
                          <a:latin typeface="Lucida Console"/>
                        </a:rPr>
                        <a:t>FDMA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1100" b="0" i="0" u="none" strike="noStrike">
                          <a:solidFill>
                            <a:srgbClr val="FFFFFF"/>
                          </a:solidFill>
                          <a:effectLst/>
                          <a:latin typeface="Lucida Console"/>
                        </a:rPr>
                        <a:t>TDMA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F81BD"/>
                    </a:solidFill>
                  </a:tcPr>
                </a:tc>
                <a:tc gridSpan="11">
                  <a:txBody>
                    <a:bodyPr/>
                    <a:lstStyle/>
                    <a:p>
                      <a:pPr algn="ctr" fontAlgn="ctr"/>
                      <a:r>
                        <a:rPr lang="en-US" sz="1800" b="0" i="0" u="none" strike="noStrike" dirty="0">
                          <a:solidFill>
                            <a:srgbClr val="000000"/>
                          </a:solidFill>
                          <a:effectLst/>
                          <a:latin typeface="Lucida Console"/>
                        </a:rPr>
                        <a:t>12KHz B/W and 2-Slot TDMA in 12.5 KHz </a:t>
                      </a:r>
                      <a:r>
                        <a:rPr lang="en-US" sz="1800" b="0" i="0" u="none" strike="noStrike" dirty="0" smtClean="0">
                          <a:solidFill>
                            <a:srgbClr val="000000"/>
                          </a:solidFill>
                          <a:effectLst/>
                          <a:latin typeface="Lucida Console"/>
                        </a:rPr>
                        <a:t>ch</a:t>
                      </a:r>
                      <a:endParaRPr lang="en-US" sz="18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1138">
                <a:tc>
                  <a:txBody>
                    <a:bodyPr/>
                    <a:lstStyle/>
                    <a:p>
                      <a:pPr algn="l" fontAlgn="ctr"/>
                      <a:r>
                        <a:rPr lang="en-US" sz="2000" b="0" i="0" u="none" strike="noStrike" dirty="0" err="1">
                          <a:solidFill>
                            <a:srgbClr val="000000"/>
                          </a:solidFill>
                          <a:effectLst/>
                          <a:latin typeface="Lucida Console"/>
                        </a:rPr>
                        <a:t>Freq's</a:t>
                      </a:r>
                      <a:endParaRPr lang="en-US" sz="2000" b="0" i="0" u="none" strike="noStrike" dirty="0">
                        <a:solidFill>
                          <a:srgbClr val="000000"/>
                        </a:solidFill>
                        <a:effectLst/>
                        <a:latin typeface="Lucida Console"/>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400" b="1" i="0" u="none" strike="noStrike" dirty="0">
                          <a:solidFill>
                            <a:srgbClr val="000000"/>
                          </a:solidFill>
                          <a:effectLst/>
                          <a:latin typeface="Lucida Console"/>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n-US" sz="2400" b="1" i="0" u="none" strike="noStrike" dirty="0">
                          <a:solidFill>
                            <a:srgbClr val="000000"/>
                          </a:solidFill>
                          <a:effectLst/>
                          <a:latin typeface="Lucida Console"/>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gridSpan="11">
                  <a:txBody>
                    <a:bodyPr/>
                    <a:lstStyle/>
                    <a:p>
                      <a:pPr algn="ctr" fontAlgn="ctr"/>
                      <a:r>
                        <a:rPr lang="en-US" sz="1800" b="0" i="0" u="none" strike="noStrike" dirty="0">
                          <a:solidFill>
                            <a:srgbClr val="000000"/>
                          </a:solidFill>
                          <a:effectLst/>
                          <a:latin typeface="Lucida Console"/>
                        </a:rPr>
                        <a:t>Frequencies include FDMA control channel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0072">
                <a:tc>
                  <a:txBody>
                    <a:bodyPr/>
                    <a:lstStyle/>
                    <a:p>
                      <a:pPr algn="l" fontAlgn="ctr"/>
                      <a:r>
                        <a:rPr lang="en-US" sz="2000" b="0" i="0" u="none" strike="noStrike" dirty="0">
                          <a:solidFill>
                            <a:srgbClr val="000000"/>
                          </a:solidFill>
                          <a:effectLst/>
                          <a:latin typeface="Lucida Console"/>
                        </a:rPr>
                        <a:t>Wait&gt;1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000" b="1" i="0" u="none" strike="noStrike" dirty="0">
                          <a:solidFill>
                            <a:srgbClr val="FF0000"/>
                          </a:solidFill>
                          <a:effectLst/>
                          <a:latin typeface="Lucida Console"/>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100" b="0" i="0" u="none" strike="noStrike">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11">
                  <a:txBody>
                    <a:bodyPr/>
                    <a:lstStyle/>
                    <a:p>
                      <a:pPr algn="ctr" fontAlgn="ctr"/>
                      <a:r>
                        <a:rPr lang="en-US" sz="1800" b="0" i="0" u="none" strike="noStrike" dirty="0">
                          <a:solidFill>
                            <a:srgbClr val="000000"/>
                          </a:solidFill>
                          <a:effectLst/>
                          <a:latin typeface="Lucida Console"/>
                        </a:rPr>
                        <a:t>Probability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40072">
                <a:tc>
                  <a:txBody>
                    <a:bodyPr/>
                    <a:lstStyle/>
                    <a:p>
                      <a:pPr algn="l" fontAlgn="ctr"/>
                      <a:r>
                        <a:rPr lang="en-US" sz="2000" b="0" i="0" u="none" strike="noStrike" dirty="0">
                          <a:solidFill>
                            <a:srgbClr val="000000"/>
                          </a:solidFill>
                          <a:effectLst/>
                          <a:latin typeface="Lucida Console"/>
                        </a:rPr>
                        <a:t>Wait&lt;1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2000" b="1" i="0" u="none" strike="noStrike" dirty="0">
                          <a:solidFill>
                            <a:srgbClr val="FF0000"/>
                          </a:solidFill>
                          <a:effectLst/>
                          <a:latin typeface="Lucida Console"/>
                        </a:rPr>
                        <a:t>0.5%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a:txBody>
                    <a:bodyPr/>
                    <a:lstStyle/>
                    <a:p>
                      <a:pPr algn="ctr" fontAlgn="ctr"/>
                      <a:r>
                        <a:rPr lang="en-US" sz="1100" b="0" i="0" u="none" strike="noStrike">
                          <a:solidFill>
                            <a:srgbClr val="000000"/>
                          </a:solidFill>
                          <a:effectLst/>
                          <a:latin typeface="Lucida Console"/>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gridSpan="11">
                  <a:txBody>
                    <a:bodyPr/>
                    <a:lstStyle/>
                    <a:p>
                      <a:pPr algn="ctr" fontAlgn="ctr"/>
                      <a:r>
                        <a:rPr lang="en-US" sz="1800" b="0" i="0" u="none" strike="noStrike" dirty="0">
                          <a:solidFill>
                            <a:srgbClr val="000000"/>
                          </a:solidFill>
                          <a:effectLst/>
                          <a:latin typeface="Lucida Console"/>
                        </a:rPr>
                        <a:t>Probability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4" name="TextBox 3"/>
          <p:cNvSpPr txBox="1"/>
          <p:nvPr/>
        </p:nvSpPr>
        <p:spPr>
          <a:xfrm>
            <a:off x="152400" y="533400"/>
            <a:ext cx="8839200" cy="369332"/>
          </a:xfrm>
          <a:prstGeom prst="rect">
            <a:avLst/>
          </a:prstGeom>
          <a:solidFill>
            <a:srgbClr val="FFFF00"/>
          </a:solidFill>
          <a:ln w="12700">
            <a:solidFill>
              <a:schemeClr val="tx1"/>
            </a:solidFill>
          </a:ln>
        </p:spPr>
        <p:txBody>
          <a:bodyPr wrap="square" rtlCol="0">
            <a:spAutoFit/>
          </a:bodyPr>
          <a:lstStyle/>
          <a:p>
            <a:r>
              <a:rPr lang="en-US" dirty="0" smtClean="0">
                <a:latin typeface="Lucida Console" panose="020B0609040504020204" pitchFamily="49" charset="0"/>
              </a:rPr>
              <a:t>Key #:6 PTT’s/radio at 5 sec duration from 600 radios/hour</a:t>
            </a:r>
            <a:endParaRPr lang="en-US" dirty="0">
              <a:latin typeface="Lucida Console" panose="020B0609040504020204" pitchFamily="49" charset="0"/>
            </a:endParaRPr>
          </a:p>
        </p:txBody>
      </p:sp>
    </p:spTree>
    <p:extLst>
      <p:ext uri="{BB962C8B-B14F-4D97-AF65-F5344CB8AC3E}">
        <p14:creationId xmlns:p14="http://schemas.microsoft.com/office/powerpoint/2010/main" val="19683122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57790"/>
            <a:ext cx="8534400" cy="6118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329867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63929970"/>
              </p:ext>
            </p:extLst>
          </p:nvPr>
        </p:nvGraphicFramePr>
        <p:xfrm>
          <a:off x="246390" y="990600"/>
          <a:ext cx="8675212" cy="5587160"/>
        </p:xfrm>
        <a:graphic>
          <a:graphicData uri="http://schemas.openxmlformats.org/drawingml/2006/chart">
            <c:chart xmlns:c="http://schemas.openxmlformats.org/drawingml/2006/chart" xmlns:r="http://schemas.openxmlformats.org/officeDocument/2006/relationships" r:id="rId2"/>
          </a:graphicData>
        </a:graphic>
      </p:graphicFrame>
      <p:cxnSp>
        <p:nvCxnSpPr>
          <p:cNvPr id="3" name="Straight Connector 2"/>
          <p:cNvCxnSpPr/>
          <p:nvPr/>
        </p:nvCxnSpPr>
        <p:spPr>
          <a:xfrm flipV="1">
            <a:off x="3733800" y="3505200"/>
            <a:ext cx="0" cy="2174375"/>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346200" y="4568406"/>
            <a:ext cx="2387600" cy="3594"/>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371600" y="3508577"/>
            <a:ext cx="2362200" cy="0"/>
          </a:xfrm>
          <a:prstGeom prst="line">
            <a:avLst/>
          </a:prstGeom>
          <a:ln w="28575">
            <a:solidFill>
              <a:srgbClr val="002060"/>
            </a:solidFill>
          </a:ln>
        </p:spPr>
        <p:style>
          <a:lnRef idx="1">
            <a:schemeClr val="accent1"/>
          </a:lnRef>
          <a:fillRef idx="0">
            <a:schemeClr val="accent1"/>
          </a:fillRef>
          <a:effectRef idx="0">
            <a:schemeClr val="accent1"/>
          </a:effectRef>
          <a:fontRef idx="minor">
            <a:schemeClr val="tx1"/>
          </a:fontRef>
        </p:style>
      </p:cxnSp>
      <p:sp>
        <p:nvSpPr>
          <p:cNvPr id="6" name="TextBox 4"/>
          <p:cNvSpPr txBox="1"/>
          <p:nvPr/>
        </p:nvSpPr>
        <p:spPr>
          <a:xfrm>
            <a:off x="1219201" y="4012682"/>
            <a:ext cx="1066800" cy="7117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2060"/>
                </a:solidFill>
              </a:rPr>
              <a:t>9 freq needed</a:t>
            </a:r>
            <a:endParaRPr lang="en-US" sz="1800" b="1" dirty="0">
              <a:solidFill>
                <a:srgbClr val="002060"/>
              </a:solidFill>
            </a:endParaRPr>
          </a:p>
        </p:txBody>
      </p:sp>
      <p:sp>
        <p:nvSpPr>
          <p:cNvPr id="7" name="TextBox 1"/>
          <p:cNvSpPr txBox="1"/>
          <p:nvPr/>
        </p:nvSpPr>
        <p:spPr>
          <a:xfrm>
            <a:off x="1219200" y="3200400"/>
            <a:ext cx="1937466" cy="3048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FF0000"/>
                </a:solidFill>
              </a:rPr>
              <a:t>16 freq needed</a:t>
            </a:r>
            <a:endParaRPr lang="en-US" sz="1800" b="1" dirty="0">
              <a:solidFill>
                <a:srgbClr val="FF0000"/>
              </a:solidFill>
            </a:endParaRPr>
          </a:p>
        </p:txBody>
      </p:sp>
      <p:sp>
        <p:nvSpPr>
          <p:cNvPr id="13" name="TextBox 12"/>
          <p:cNvSpPr txBox="1"/>
          <p:nvPr/>
        </p:nvSpPr>
        <p:spPr>
          <a:xfrm>
            <a:off x="190500" y="329593"/>
            <a:ext cx="8763000" cy="584775"/>
          </a:xfrm>
          <a:prstGeom prst="rect">
            <a:avLst/>
          </a:prstGeom>
          <a:solidFill>
            <a:srgbClr val="FFFF00"/>
          </a:solidFill>
          <a:ln w="12700">
            <a:solidFill>
              <a:schemeClr val="tx1"/>
            </a:solidFill>
          </a:ln>
        </p:spPr>
        <p:txBody>
          <a:bodyPr wrap="square" rtlCol="0">
            <a:spAutoFit/>
          </a:bodyPr>
          <a:lstStyle/>
          <a:p>
            <a:r>
              <a:rPr lang="en-US" sz="1600" dirty="0" smtClean="0">
                <a:latin typeface="Lucida Console" panose="020B0609040504020204" pitchFamily="49" charset="0"/>
              </a:rPr>
              <a:t>67radios in use per hr/talk path. 67 x 6 PTT x 5 sec = </a:t>
            </a:r>
            <a:r>
              <a:rPr lang="en-US" sz="1600" b="1" dirty="0" smtClean="0">
                <a:latin typeface="Lucida Console" panose="020B0609040504020204" pitchFamily="49" charset="0"/>
              </a:rPr>
              <a:t>33.5</a:t>
            </a:r>
            <a:r>
              <a:rPr lang="en-US" sz="1600" dirty="0" smtClean="0">
                <a:latin typeface="Lucida Console" panose="020B0609040504020204" pitchFamily="49" charset="0"/>
              </a:rPr>
              <a:t> minutes of airtime per talk path per hour.  About </a:t>
            </a:r>
            <a:r>
              <a:rPr lang="en-US" sz="1600" b="1" dirty="0" smtClean="0">
                <a:latin typeface="Lucida Console" panose="020B0609040504020204" pitchFamily="49" charset="0"/>
              </a:rPr>
              <a:t>50% max </a:t>
            </a:r>
            <a:r>
              <a:rPr lang="en-US" sz="1600" dirty="0" smtClean="0">
                <a:latin typeface="Lucida Console" panose="020B0609040504020204" pitchFamily="49" charset="0"/>
              </a:rPr>
              <a:t>loading per talk path. </a:t>
            </a:r>
            <a:endParaRPr lang="en-US" sz="1600" dirty="0">
              <a:latin typeface="Lucida Console" panose="020B0609040504020204" pitchFamily="49" charset="0"/>
            </a:endParaRPr>
          </a:p>
        </p:txBody>
      </p:sp>
      <p:sp>
        <p:nvSpPr>
          <p:cNvPr id="14" name="TextBox 13"/>
          <p:cNvSpPr txBox="1"/>
          <p:nvPr/>
        </p:nvSpPr>
        <p:spPr>
          <a:xfrm>
            <a:off x="3886200" y="5029200"/>
            <a:ext cx="4648200" cy="584775"/>
          </a:xfrm>
          <a:prstGeom prst="rect">
            <a:avLst/>
          </a:prstGeom>
          <a:solidFill>
            <a:srgbClr val="FFFF00"/>
          </a:solidFill>
          <a:ln w="12700">
            <a:solidFill>
              <a:schemeClr val="tx1"/>
            </a:solidFill>
          </a:ln>
        </p:spPr>
        <p:txBody>
          <a:bodyPr wrap="square" rtlCol="0">
            <a:spAutoFit/>
          </a:bodyPr>
          <a:lstStyle/>
          <a:p>
            <a:r>
              <a:rPr lang="en-US" sz="1600" dirty="0" smtClean="0">
                <a:latin typeface="Lucida Console" panose="020B0609040504020204" pitchFamily="49" charset="0"/>
              </a:rPr>
              <a:t>1000/15 talk paths = 67 radios/talk path</a:t>
            </a:r>
            <a:endParaRPr lang="en-US" sz="1600" dirty="0">
              <a:latin typeface="Lucida Console" panose="020B0609040504020204" pitchFamily="49" charset="0"/>
            </a:endParaRPr>
          </a:p>
        </p:txBody>
      </p:sp>
      <p:sp>
        <p:nvSpPr>
          <p:cNvPr id="10" name="TextBox 1"/>
          <p:cNvSpPr txBox="1"/>
          <p:nvPr/>
        </p:nvSpPr>
        <p:spPr>
          <a:xfrm>
            <a:off x="7239000" y="3352800"/>
            <a:ext cx="1142999" cy="381000"/>
          </a:xfrm>
          <a:prstGeom prst="rect">
            <a:avLst/>
          </a:prstGeom>
          <a:solidFill>
            <a:srgbClr val="FFFF00"/>
          </a:solidFill>
          <a:ln w="3175">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002060"/>
                </a:solidFill>
              </a:rPr>
              <a:t>TDMA</a:t>
            </a:r>
            <a:endParaRPr lang="en-US" sz="1800" b="1" dirty="0">
              <a:solidFill>
                <a:srgbClr val="002060"/>
              </a:solidFill>
            </a:endParaRPr>
          </a:p>
        </p:txBody>
      </p:sp>
      <p:sp>
        <p:nvSpPr>
          <p:cNvPr id="11" name="TextBox 1"/>
          <p:cNvSpPr txBox="1"/>
          <p:nvPr/>
        </p:nvSpPr>
        <p:spPr>
          <a:xfrm>
            <a:off x="7238999" y="1219200"/>
            <a:ext cx="1142999" cy="381000"/>
          </a:xfrm>
          <a:prstGeom prst="rect">
            <a:avLst/>
          </a:prstGeom>
          <a:solidFill>
            <a:srgbClr val="FFFF00"/>
          </a:solidFill>
          <a:ln w="3175">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800" b="1" dirty="0" smtClean="0">
                <a:solidFill>
                  <a:srgbClr val="FF0000"/>
                </a:solidFill>
              </a:rPr>
              <a:t>FDMA</a:t>
            </a:r>
            <a:endParaRPr lang="en-US" sz="1800" b="1" dirty="0">
              <a:solidFill>
                <a:srgbClr val="FF0000"/>
              </a:solidFill>
            </a:endParaRPr>
          </a:p>
        </p:txBody>
      </p:sp>
      <p:cxnSp>
        <p:nvCxnSpPr>
          <p:cNvPr id="9" name="Straight Arrow Connector 8"/>
          <p:cNvCxnSpPr/>
          <p:nvPr/>
        </p:nvCxnSpPr>
        <p:spPr>
          <a:xfrm>
            <a:off x="5562600" y="3505200"/>
            <a:ext cx="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
          <p:cNvSpPr txBox="1"/>
          <p:nvPr/>
        </p:nvSpPr>
        <p:spPr>
          <a:xfrm>
            <a:off x="4914900" y="3122511"/>
            <a:ext cx="647700" cy="460577"/>
          </a:xfrm>
          <a:prstGeom prst="rect">
            <a:avLst/>
          </a:prstGeom>
          <a:solidFill>
            <a:srgbClr val="FFFF00"/>
          </a:solidFill>
          <a:ln w="3175">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smtClean="0"/>
              <a:t>1750</a:t>
            </a:r>
          </a:p>
          <a:p>
            <a:pPr algn="ctr"/>
            <a:r>
              <a:rPr lang="en-US" sz="1200" dirty="0" smtClean="0"/>
              <a:t> radios</a:t>
            </a:r>
            <a:endParaRPr lang="en-US" sz="1200" dirty="0"/>
          </a:p>
        </p:txBody>
      </p:sp>
      <p:sp>
        <p:nvSpPr>
          <p:cNvPr id="16" name="TextBox 1"/>
          <p:cNvSpPr txBox="1"/>
          <p:nvPr/>
        </p:nvSpPr>
        <p:spPr>
          <a:xfrm>
            <a:off x="5715000" y="2892223"/>
            <a:ext cx="647700" cy="460577"/>
          </a:xfrm>
          <a:prstGeom prst="rect">
            <a:avLst/>
          </a:prstGeom>
          <a:solidFill>
            <a:srgbClr val="FFFF00"/>
          </a:solidFill>
          <a:ln w="3175">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smtClean="0"/>
              <a:t>1950</a:t>
            </a:r>
          </a:p>
          <a:p>
            <a:pPr algn="ctr"/>
            <a:r>
              <a:rPr lang="en-US" sz="1200" dirty="0" smtClean="0"/>
              <a:t> radios</a:t>
            </a:r>
            <a:endParaRPr lang="en-US" sz="1200" dirty="0"/>
          </a:p>
        </p:txBody>
      </p:sp>
      <p:sp>
        <p:nvSpPr>
          <p:cNvPr id="17" name="TextBox 1"/>
          <p:cNvSpPr txBox="1"/>
          <p:nvPr/>
        </p:nvSpPr>
        <p:spPr>
          <a:xfrm>
            <a:off x="5562600" y="4263822"/>
            <a:ext cx="1790700" cy="460577"/>
          </a:xfrm>
          <a:prstGeom prst="rect">
            <a:avLst/>
          </a:prstGeom>
          <a:solidFill>
            <a:srgbClr val="FFFF00"/>
          </a:solidFill>
          <a:ln w="3175">
            <a:solidFill>
              <a:schemeClr val="tx1"/>
            </a:solidFill>
          </a:ln>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200" dirty="0" smtClean="0"/>
              <a:t>When GoS exceeds 1% channel is added</a:t>
            </a:r>
            <a:endParaRPr lang="en-US" sz="1200" dirty="0"/>
          </a:p>
        </p:txBody>
      </p:sp>
    </p:spTree>
    <p:extLst>
      <p:ext uri="{BB962C8B-B14F-4D97-AF65-F5344CB8AC3E}">
        <p14:creationId xmlns:p14="http://schemas.microsoft.com/office/powerpoint/2010/main" val="40758006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745506549"/>
              </p:ext>
            </p:extLst>
          </p:nvPr>
        </p:nvGraphicFramePr>
        <p:xfrm>
          <a:off x="246390" y="838200"/>
          <a:ext cx="8651219" cy="589196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498401" y="304800"/>
            <a:ext cx="8147198" cy="369332"/>
          </a:xfrm>
          <a:prstGeom prst="rect">
            <a:avLst/>
          </a:prstGeom>
          <a:solidFill>
            <a:srgbClr val="FFFF00"/>
          </a:solidFill>
          <a:ln w="12700">
            <a:solidFill>
              <a:schemeClr val="tx1"/>
            </a:solidFill>
          </a:ln>
        </p:spPr>
        <p:txBody>
          <a:bodyPr wrap="square" rtlCol="0">
            <a:spAutoFit/>
          </a:bodyPr>
          <a:lstStyle/>
          <a:p>
            <a:r>
              <a:rPr lang="en-US" dirty="0" smtClean="0">
                <a:latin typeface="Lucida Console" panose="020B0609040504020204" pitchFamily="49" charset="0"/>
              </a:rPr>
              <a:t>This example assumes 25% of 4000 radios are active </a:t>
            </a:r>
            <a:endParaRPr lang="en-US" dirty="0">
              <a:latin typeface="Lucida Console" panose="020B0609040504020204" pitchFamily="49" charset="0"/>
            </a:endParaRPr>
          </a:p>
        </p:txBody>
      </p:sp>
    </p:spTree>
    <p:extLst>
      <p:ext uri="{BB962C8B-B14F-4D97-AF65-F5344CB8AC3E}">
        <p14:creationId xmlns:p14="http://schemas.microsoft.com/office/powerpoint/2010/main" val="3699547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239" y="294468"/>
            <a:ext cx="4443761" cy="2731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4648200" y="294469"/>
            <a:ext cx="4343400" cy="2585323"/>
          </a:xfrm>
          <a:prstGeom prst="rect">
            <a:avLst/>
          </a:prstGeom>
        </p:spPr>
        <p:txBody>
          <a:bodyPr wrap="square">
            <a:spAutoFit/>
          </a:bodyPr>
          <a:lstStyle/>
          <a:p>
            <a:r>
              <a:rPr lang="en-US" dirty="0"/>
              <a:t>The WCCCA Central simulcast provides the majority of the coverage for the WCSO (Washington County Sherriff’s Office) subscribers and home of the WCCCA dispatch center.  The C800 Central simulcast provides the majority of the coverage for the CCSO (Clackamas County Sherriff’s Office) subscribers and home of C800 dispatch center.  </a:t>
            </a:r>
          </a:p>
        </p:txBody>
      </p:sp>
      <p:sp>
        <p:nvSpPr>
          <p:cNvPr id="4" name="Rectangle 3"/>
          <p:cNvSpPr/>
          <p:nvPr/>
        </p:nvSpPr>
        <p:spPr>
          <a:xfrm>
            <a:off x="152400" y="3254276"/>
            <a:ext cx="8534400" cy="2308324"/>
          </a:xfrm>
          <a:prstGeom prst="rect">
            <a:avLst/>
          </a:prstGeom>
        </p:spPr>
        <p:txBody>
          <a:bodyPr wrap="square">
            <a:spAutoFit/>
          </a:bodyPr>
          <a:lstStyle/>
          <a:p>
            <a:r>
              <a:rPr lang="en-US" dirty="0"/>
              <a:t>The ATIA data discovered that about </a:t>
            </a:r>
            <a:r>
              <a:rPr lang="en-US" b="1" dirty="0"/>
              <a:t>95% of the WCSO radios originated </a:t>
            </a:r>
            <a:r>
              <a:rPr lang="en-US" dirty="0"/>
              <a:t>their calls on the WCCCA Central simulcast system and that about </a:t>
            </a:r>
            <a:r>
              <a:rPr lang="en-US" b="1" dirty="0"/>
              <a:t>97% of the CCSO radios </a:t>
            </a:r>
            <a:r>
              <a:rPr lang="en-US" dirty="0"/>
              <a:t>originate their calls on the C800 Central Simulcast system. This data is what was used to provide PTT count for this study.</a:t>
            </a:r>
          </a:p>
          <a:p>
            <a:r>
              <a:rPr lang="en-US" dirty="0"/>
              <a:t> </a:t>
            </a:r>
          </a:p>
          <a:p>
            <a:r>
              <a:rPr lang="en-US" dirty="0"/>
              <a:t>Now the ATIA data revealed that about </a:t>
            </a:r>
            <a:r>
              <a:rPr lang="en-US" b="1" dirty="0"/>
              <a:t>81% of the </a:t>
            </a:r>
            <a:r>
              <a:rPr lang="en-US" b="1" dirty="0" smtClean="0"/>
              <a:t>95% WCSO </a:t>
            </a:r>
            <a:r>
              <a:rPr lang="en-US" b="1" dirty="0"/>
              <a:t>calls were involved </a:t>
            </a:r>
            <a:r>
              <a:rPr lang="en-US" dirty="0"/>
              <a:t>on the C800 system and that about </a:t>
            </a:r>
            <a:r>
              <a:rPr lang="en-US" b="1" dirty="0"/>
              <a:t>95% of the </a:t>
            </a:r>
            <a:r>
              <a:rPr lang="en-US" b="1" dirty="0" smtClean="0"/>
              <a:t>97% CCSO </a:t>
            </a:r>
            <a:r>
              <a:rPr lang="en-US" b="1" dirty="0"/>
              <a:t>calls were in involved </a:t>
            </a:r>
            <a:r>
              <a:rPr lang="en-US" dirty="0"/>
              <a:t>on the WCCCA system.</a:t>
            </a:r>
          </a:p>
        </p:txBody>
      </p:sp>
      <p:sp>
        <p:nvSpPr>
          <p:cNvPr id="5" name="Rectangle 4"/>
          <p:cNvSpPr/>
          <p:nvPr/>
        </p:nvSpPr>
        <p:spPr>
          <a:xfrm>
            <a:off x="161260" y="5571460"/>
            <a:ext cx="8305800" cy="923330"/>
          </a:xfrm>
          <a:prstGeom prst="rect">
            <a:avLst/>
          </a:prstGeom>
        </p:spPr>
        <p:txBody>
          <a:bodyPr wrap="square">
            <a:spAutoFit/>
          </a:bodyPr>
          <a:lstStyle/>
          <a:p>
            <a:r>
              <a:rPr lang="en-US" dirty="0"/>
              <a:t>Since the C800/WCCCA system has no site restrictions, it allows all units/talkgroups to access all sites.  Digging deeper into the data reveals that there is the small amount of involvement on all the calls for a majority of originated calls.</a:t>
            </a:r>
          </a:p>
        </p:txBody>
      </p:sp>
    </p:spTree>
    <p:extLst>
      <p:ext uri="{BB962C8B-B14F-4D97-AF65-F5344CB8AC3E}">
        <p14:creationId xmlns:p14="http://schemas.microsoft.com/office/powerpoint/2010/main" val="19519830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19200"/>
            <a:ext cx="8153400" cy="4585871"/>
          </a:xfrm>
          <a:prstGeom prst="rect">
            <a:avLst/>
          </a:prstGeom>
          <a:noFill/>
        </p:spPr>
        <p:txBody>
          <a:bodyPr wrap="square" rtlCol="0">
            <a:spAutoFit/>
          </a:bodyPr>
          <a:lstStyle/>
          <a:p>
            <a:r>
              <a:rPr lang="en-US" b="1" dirty="0" smtClean="0">
                <a:latin typeface="Lucida Console" panose="020B0609040504020204" pitchFamily="49" charset="0"/>
              </a:rPr>
              <a:t>WCSO1 Dispatch </a:t>
            </a:r>
          </a:p>
          <a:p>
            <a:pPr marL="285750" indent="-285750">
              <a:buFont typeface="Arial" panose="020B0604020202020204" pitchFamily="34" charset="0"/>
              <a:buChar char="•"/>
            </a:pPr>
            <a:r>
              <a:rPr lang="en-US" b="1" dirty="0" smtClean="0">
                <a:latin typeface="Lucida Console" panose="020B0609040504020204" pitchFamily="49" charset="0"/>
              </a:rPr>
              <a:t>41</a:t>
            </a:r>
            <a:r>
              <a:rPr lang="en-US" dirty="0" smtClean="0">
                <a:latin typeface="Lucida Console" panose="020B0609040504020204" pitchFamily="49" charset="0"/>
              </a:rPr>
              <a:t> Radios Per Hour</a:t>
            </a:r>
          </a:p>
          <a:p>
            <a:pPr marL="285750" indent="-285750">
              <a:buFont typeface="Arial" panose="020B0604020202020204" pitchFamily="34" charset="0"/>
              <a:buChar char="•"/>
            </a:pPr>
            <a:r>
              <a:rPr lang="en-US" b="1" dirty="0" smtClean="0">
                <a:latin typeface="Lucida Console" panose="020B0609040504020204" pitchFamily="49" charset="0"/>
              </a:rPr>
              <a:t>7</a:t>
            </a:r>
            <a:r>
              <a:rPr lang="en-US" dirty="0" smtClean="0">
                <a:latin typeface="Lucida Console" panose="020B0609040504020204" pitchFamily="49" charset="0"/>
              </a:rPr>
              <a:t> PTT’s per radio per hour</a:t>
            </a:r>
          </a:p>
          <a:p>
            <a:pPr marL="285750" indent="-285750">
              <a:buFont typeface="Arial" panose="020B0604020202020204" pitchFamily="34" charset="0"/>
              <a:buChar char="•"/>
            </a:pPr>
            <a:r>
              <a:rPr lang="en-US" b="1" dirty="0" smtClean="0">
                <a:latin typeface="Lucida Console" panose="020B0609040504020204" pitchFamily="49" charset="0"/>
              </a:rPr>
              <a:t>4</a:t>
            </a:r>
            <a:r>
              <a:rPr lang="en-US" dirty="0" smtClean="0">
                <a:latin typeface="Lucida Console" panose="020B0609040504020204" pitchFamily="49" charset="0"/>
              </a:rPr>
              <a:t> seconds duration per PTT</a:t>
            </a:r>
          </a:p>
          <a:p>
            <a:pPr marL="285750" indent="-285750">
              <a:buFont typeface="Arial" panose="020B0604020202020204" pitchFamily="34" charset="0"/>
              <a:buChar char="•"/>
            </a:pPr>
            <a:r>
              <a:rPr lang="en-US" dirty="0" smtClean="0">
                <a:latin typeface="Lucida Console" panose="020B0609040504020204" pitchFamily="49" charset="0"/>
              </a:rPr>
              <a:t>41 times 7 = 287 PTT’s per hour</a:t>
            </a:r>
          </a:p>
          <a:p>
            <a:pPr marL="285750" indent="-285750">
              <a:buFont typeface="Arial" panose="020B0604020202020204" pitchFamily="34" charset="0"/>
              <a:buChar char="•"/>
            </a:pPr>
            <a:r>
              <a:rPr lang="en-US" dirty="0" smtClean="0">
                <a:latin typeface="Lucida Console" panose="020B0609040504020204" pitchFamily="49" charset="0"/>
              </a:rPr>
              <a:t>287 times 4 seconds = 1,148 seconds = 19 minutes of airtime per hour</a:t>
            </a:r>
          </a:p>
          <a:p>
            <a:pPr marL="285750" indent="-285750">
              <a:buFont typeface="Arial" panose="020B0604020202020204" pitchFamily="34" charset="0"/>
              <a:buChar char="•"/>
            </a:pPr>
            <a:r>
              <a:rPr lang="en-US" dirty="0" smtClean="0">
                <a:latin typeface="Lucida Console" panose="020B0609040504020204" pitchFamily="49" charset="0"/>
              </a:rPr>
              <a:t>Assume 3 PTT’s per conversation = 287/3 = 96 conversations per hour</a:t>
            </a:r>
          </a:p>
          <a:p>
            <a:pPr marL="285750" indent="-285750">
              <a:buFont typeface="Arial" panose="020B0604020202020204" pitchFamily="34" charset="0"/>
              <a:buChar char="•"/>
            </a:pPr>
            <a:r>
              <a:rPr lang="en-US" dirty="0" smtClean="0">
                <a:latin typeface="Lucida Console" panose="020B0609040504020204" pitchFamily="49" charset="0"/>
              </a:rPr>
              <a:t>Each </a:t>
            </a:r>
            <a:r>
              <a:rPr lang="en-US" dirty="0">
                <a:latin typeface="Lucida Console" panose="020B0609040504020204" pitchFamily="49" charset="0"/>
              </a:rPr>
              <a:t>conversation </a:t>
            </a:r>
            <a:r>
              <a:rPr lang="en-US" dirty="0" smtClean="0">
                <a:latin typeface="Lucida Console" panose="020B0609040504020204" pitchFamily="49" charset="0"/>
              </a:rPr>
              <a:t>= 4 seconds times 3 PTT’s = 12 seconds airtime per </a:t>
            </a:r>
            <a:r>
              <a:rPr lang="en-US" dirty="0">
                <a:latin typeface="Lucida Console" panose="020B0609040504020204" pitchFamily="49" charset="0"/>
              </a:rPr>
              <a:t>conversation Add </a:t>
            </a:r>
            <a:r>
              <a:rPr lang="en-US" dirty="0" smtClean="0">
                <a:latin typeface="Lucida Console" panose="020B0609040504020204" pitchFamily="49" charset="0"/>
              </a:rPr>
              <a:t>1 seconds per PTT to pick up mic,etc = 12 + 3 = 15 seconds per </a:t>
            </a:r>
            <a:r>
              <a:rPr lang="en-US" dirty="0">
                <a:latin typeface="Lucida Console" panose="020B0609040504020204" pitchFamily="49" charset="0"/>
              </a:rPr>
              <a:t>conversation.</a:t>
            </a:r>
            <a:endParaRPr lang="en-US" dirty="0" smtClean="0">
              <a:latin typeface="Lucida Console" panose="020B0609040504020204" pitchFamily="49" charset="0"/>
            </a:endParaRPr>
          </a:p>
          <a:p>
            <a:pPr marL="285750" indent="-285750">
              <a:buFont typeface="Arial" panose="020B0604020202020204" pitchFamily="34" charset="0"/>
              <a:buChar char="•"/>
            </a:pPr>
            <a:r>
              <a:rPr lang="en-US" dirty="0" smtClean="0">
                <a:latin typeface="Lucida Console" panose="020B0609040504020204" pitchFamily="49" charset="0"/>
              </a:rPr>
              <a:t>Add 10 sec for dispatcher to update CAD entries. 15 + 10 = 25 sec per </a:t>
            </a:r>
            <a:r>
              <a:rPr lang="en-US" dirty="0">
                <a:latin typeface="Lucida Console" panose="020B0609040504020204" pitchFamily="49" charset="0"/>
              </a:rPr>
              <a:t>conversation </a:t>
            </a:r>
            <a:r>
              <a:rPr lang="en-US" sz="2000" b="1" dirty="0" smtClean="0">
                <a:latin typeface="Lucida Console" panose="020B0609040504020204" pitchFamily="49" charset="0"/>
              </a:rPr>
              <a:t>Dispatcher involvement </a:t>
            </a:r>
            <a:r>
              <a:rPr lang="en-US" dirty="0" smtClean="0">
                <a:latin typeface="Lucida Console" panose="020B0609040504020204" pitchFamily="49" charset="0"/>
              </a:rPr>
              <a:t>= 96 conversations </a:t>
            </a:r>
            <a:r>
              <a:rPr lang="en-US" dirty="0">
                <a:latin typeface="Lucida Console" panose="020B0609040504020204" pitchFamily="49" charset="0"/>
              </a:rPr>
              <a:t>x </a:t>
            </a:r>
            <a:r>
              <a:rPr lang="en-US" dirty="0" smtClean="0">
                <a:latin typeface="Lucida Console" panose="020B0609040504020204" pitchFamily="49" charset="0"/>
              </a:rPr>
              <a:t>25sec = </a:t>
            </a:r>
            <a:r>
              <a:rPr lang="en-US" sz="2000" b="1" dirty="0" smtClean="0">
                <a:latin typeface="Lucida Console" panose="020B0609040504020204" pitchFamily="49" charset="0"/>
              </a:rPr>
              <a:t>40 minutes per hour</a:t>
            </a:r>
            <a:endParaRPr lang="en-US" sz="2000" b="1" dirty="0">
              <a:latin typeface="Lucida Console" panose="020B0609040504020204" pitchFamily="49" charset="0"/>
            </a:endParaRPr>
          </a:p>
        </p:txBody>
      </p:sp>
      <p:sp>
        <p:nvSpPr>
          <p:cNvPr id="5" name="Rectangle 4"/>
          <p:cNvSpPr/>
          <p:nvPr/>
        </p:nvSpPr>
        <p:spPr>
          <a:xfrm>
            <a:off x="533400" y="381000"/>
            <a:ext cx="8153400" cy="400110"/>
          </a:xfrm>
          <a:prstGeom prst="rect">
            <a:avLst/>
          </a:prstGeom>
          <a:solidFill>
            <a:srgbClr val="FFFF00"/>
          </a:solidFill>
          <a:ln w="6350">
            <a:solidFill>
              <a:schemeClr val="tx1"/>
            </a:solidFill>
          </a:ln>
        </p:spPr>
        <p:txBody>
          <a:bodyPr wrap="square">
            <a:spAutoFit/>
          </a:bodyPr>
          <a:lstStyle/>
          <a:p>
            <a:pPr algn="ctr"/>
            <a:r>
              <a:rPr lang="en-US" sz="2000" dirty="0" smtClean="0">
                <a:latin typeface="Lucida Console" panose="020B0609040504020204" pitchFamily="49" charset="0"/>
              </a:rPr>
              <a:t>Dispatcher</a:t>
            </a:r>
            <a:r>
              <a:rPr lang="en-US" sz="2000" dirty="0" smtClean="0"/>
              <a:t> Radio Involvement  time</a:t>
            </a:r>
            <a:endParaRPr lang="en-US" sz="2000" dirty="0"/>
          </a:p>
        </p:txBody>
      </p:sp>
    </p:spTree>
    <p:extLst>
      <p:ext uri="{BB962C8B-B14F-4D97-AF65-F5344CB8AC3E}">
        <p14:creationId xmlns:p14="http://schemas.microsoft.com/office/powerpoint/2010/main" val="33442004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554" y="76200"/>
            <a:ext cx="9041871" cy="5620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82196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228600"/>
            <a:ext cx="8915400" cy="6524863"/>
          </a:xfrm>
          <a:prstGeom prst="rect">
            <a:avLst/>
          </a:prstGeom>
        </p:spPr>
        <p:txBody>
          <a:bodyPr wrap="square">
            <a:spAutoFit/>
          </a:bodyPr>
          <a:lstStyle/>
          <a:p>
            <a:r>
              <a:rPr lang="en-US" u="sng" dirty="0" smtClean="0">
                <a:latin typeface="Lucida Console" panose="020B0609040504020204" pitchFamily="49" charset="0"/>
              </a:rPr>
              <a:t>References</a:t>
            </a:r>
          </a:p>
          <a:p>
            <a:endParaRPr lang="en-US" sz="1400" u="sng" dirty="0" smtClean="0">
              <a:latin typeface="Lucida Console" panose="020B0609040504020204" pitchFamily="49" charset="0"/>
            </a:endParaRPr>
          </a:p>
          <a:p>
            <a:r>
              <a:rPr lang="en-US" sz="1400" dirty="0" smtClean="0">
                <a:latin typeface="Lucida Console" panose="020B0609040504020204" pitchFamily="49" charset="0"/>
              </a:rPr>
              <a:t>This basic layout would not have been possible without all the help from </a:t>
            </a:r>
            <a:r>
              <a:rPr lang="en-US" sz="1400" b="1" dirty="0" smtClean="0">
                <a:latin typeface="Lucida Console" panose="020B0609040504020204" pitchFamily="49" charset="0"/>
              </a:rPr>
              <a:t>Guy Jouannelle </a:t>
            </a:r>
            <a:r>
              <a:rPr lang="en-US" sz="1400" dirty="0" smtClean="0">
                <a:latin typeface="Lucida Console" panose="020B0609040504020204" pitchFamily="49" charset="0"/>
              </a:rPr>
              <a:t>at Televate LLC.  </a:t>
            </a:r>
            <a:endParaRPr lang="en-US" sz="1400" dirty="0">
              <a:latin typeface="Lucida Console" panose="020B0609040504020204" pitchFamily="49" charset="0"/>
            </a:endParaRPr>
          </a:p>
          <a:p>
            <a:r>
              <a:rPr lang="en-US" dirty="0">
                <a:latin typeface="Lucida Console" panose="020B0609040504020204" pitchFamily="49" charset="0"/>
              </a:rPr>
              <a:t> </a:t>
            </a:r>
          </a:p>
          <a:p>
            <a:r>
              <a:rPr lang="en-US" sz="1400" dirty="0">
                <a:latin typeface="Lucida Console" panose="020B0609040504020204" pitchFamily="49" charset="0"/>
              </a:rPr>
              <a:t>Final report of the </a:t>
            </a:r>
            <a:r>
              <a:rPr lang="en-US" sz="1400" b="1" dirty="0">
                <a:latin typeface="Lucida Console" panose="020B0609040504020204" pitchFamily="49" charset="0"/>
              </a:rPr>
              <a:t>PSWAC</a:t>
            </a:r>
            <a:r>
              <a:rPr lang="en-US" sz="1400" dirty="0">
                <a:latin typeface="Lucida Console" panose="020B0609040504020204" pitchFamily="49" charset="0"/>
              </a:rPr>
              <a:t> (Public Safety Wireless Advisory Committee) 1996</a:t>
            </a:r>
          </a:p>
          <a:p>
            <a:r>
              <a:rPr lang="en-US" sz="1400" dirty="0">
                <a:latin typeface="Lucida Console" panose="020B0609040504020204" pitchFamily="49" charset="0"/>
              </a:rPr>
              <a:t>Page 702 has some calculations that predicted future busy hour airtime.</a:t>
            </a:r>
          </a:p>
          <a:p>
            <a:r>
              <a:rPr lang="en-US" sz="1400" b="1" dirty="0">
                <a:solidFill>
                  <a:srgbClr val="FF0000"/>
                </a:solidFill>
                <a:latin typeface="Lucida Console" panose="020B0609040504020204" pitchFamily="49" charset="0"/>
              </a:rPr>
              <a:t>It states that each officer would generate 3.7 minutes of airtime per hour</a:t>
            </a:r>
            <a:r>
              <a:rPr lang="en-US" sz="1400" b="1" dirty="0" smtClean="0">
                <a:solidFill>
                  <a:srgbClr val="FF0000"/>
                </a:solidFill>
                <a:latin typeface="Lucida Console" panose="020B0609040504020204" pitchFamily="49" charset="0"/>
              </a:rPr>
              <a:t>.</a:t>
            </a:r>
          </a:p>
          <a:p>
            <a:endParaRPr lang="en-US" sz="1400" dirty="0">
              <a:latin typeface="Lucida Console" panose="020B0609040504020204" pitchFamily="49" charset="0"/>
            </a:endParaRPr>
          </a:p>
          <a:p>
            <a:r>
              <a:rPr lang="en-US" sz="1400" b="1" dirty="0" smtClean="0">
                <a:solidFill>
                  <a:srgbClr val="002060"/>
                </a:solidFill>
                <a:latin typeface="Lucida Console" panose="020B0609040504020204" pitchFamily="49" charset="0"/>
              </a:rPr>
              <a:t>In contrast, my data for WCSO1 shows 41 officers(radios) each generating 7 PTT’s per hour at 3.8 seconds each. That results in each officer generating 27 seconds per hour.</a:t>
            </a:r>
          </a:p>
          <a:p>
            <a:endParaRPr lang="en-US" sz="1400" dirty="0">
              <a:latin typeface="Lucida Console" panose="020B0609040504020204" pitchFamily="49" charset="0"/>
            </a:endParaRPr>
          </a:p>
          <a:p>
            <a:r>
              <a:rPr lang="en-US" sz="1400" dirty="0">
                <a:latin typeface="Lucida Console" panose="020B0609040504020204" pitchFamily="49" charset="0"/>
              </a:rPr>
              <a:t>And that one message is comprised of (3) three (5) five second transmissions.</a:t>
            </a:r>
          </a:p>
          <a:p>
            <a:r>
              <a:rPr lang="en-US" sz="1400" dirty="0">
                <a:latin typeface="Lucida Console" panose="020B0609040504020204" pitchFamily="49" charset="0"/>
              </a:rPr>
              <a:t>Interesting that </a:t>
            </a:r>
            <a:r>
              <a:rPr lang="en-US" sz="1400" dirty="0" smtClean="0">
                <a:latin typeface="Lucida Console" panose="020B0609040504020204" pitchFamily="49" charset="0"/>
              </a:rPr>
              <a:t>the data </a:t>
            </a:r>
            <a:r>
              <a:rPr lang="en-US" sz="1400" dirty="0">
                <a:latin typeface="Lucida Console" panose="020B0609040504020204" pitchFamily="49" charset="0"/>
              </a:rPr>
              <a:t>in this document refers to the book by Garry G. Hess.</a:t>
            </a:r>
          </a:p>
          <a:p>
            <a:r>
              <a:rPr lang="en-US" sz="1400" dirty="0">
                <a:latin typeface="Lucida Console" panose="020B0609040504020204" pitchFamily="49" charset="0"/>
              </a:rPr>
              <a:t>  </a:t>
            </a:r>
          </a:p>
          <a:p>
            <a:r>
              <a:rPr lang="en-US" sz="1400" dirty="0">
                <a:latin typeface="Lucida Console" panose="020B0609040504020204" pitchFamily="49" charset="0"/>
              </a:rPr>
              <a:t>Land-Mobile Radio System Engineering by </a:t>
            </a:r>
            <a:r>
              <a:rPr lang="en-US" sz="1400" b="1" dirty="0">
                <a:latin typeface="Lucida Console" panose="020B0609040504020204" pitchFamily="49" charset="0"/>
              </a:rPr>
              <a:t>Garry G. Hess </a:t>
            </a:r>
            <a:r>
              <a:rPr lang="en-US" sz="1400" dirty="0">
                <a:latin typeface="Lucida Console" panose="020B0609040504020204" pitchFamily="49" charset="0"/>
              </a:rPr>
              <a:t>1993</a:t>
            </a:r>
          </a:p>
          <a:p>
            <a:r>
              <a:rPr lang="en-US" sz="1400" dirty="0">
                <a:latin typeface="Lucida Console" panose="020B0609040504020204" pitchFamily="49" charset="0"/>
              </a:rPr>
              <a:t>Chapter 13 in this book addresses engineering aspects of a radio system’s capacity to carry messages, or radio traffic</a:t>
            </a:r>
            <a:r>
              <a:rPr lang="en-US" dirty="0">
                <a:latin typeface="Lucida Console" panose="020B0609040504020204" pitchFamily="49" charset="0"/>
              </a:rPr>
              <a:t>.</a:t>
            </a:r>
          </a:p>
          <a:p>
            <a:r>
              <a:rPr lang="en-US" dirty="0">
                <a:latin typeface="Lucida Console" panose="020B0609040504020204" pitchFamily="49" charset="0"/>
              </a:rPr>
              <a:t> </a:t>
            </a:r>
          </a:p>
          <a:p>
            <a:r>
              <a:rPr lang="en-US" sz="1400" dirty="0">
                <a:latin typeface="Lucida Console" panose="020B0609040504020204" pitchFamily="49" charset="0"/>
              </a:rPr>
              <a:t>The message times per call were based on early 90’s data.  This was before the wide spread use </a:t>
            </a:r>
            <a:r>
              <a:rPr lang="en-US" sz="1400" b="1" dirty="0">
                <a:latin typeface="Lucida Console" panose="020B0609040504020204" pitchFamily="49" charset="0"/>
              </a:rPr>
              <a:t>mobile data and cell phones and telephone interconnect </a:t>
            </a:r>
            <a:r>
              <a:rPr lang="en-US" sz="1400" dirty="0">
                <a:latin typeface="Lucida Console" panose="020B0609040504020204" pitchFamily="49" charset="0"/>
              </a:rPr>
              <a:t>on the trunking system.  The author believes that today’s call lengths are much shorter and therefore more users per channel is possible</a:t>
            </a:r>
            <a:r>
              <a:rPr lang="en-US" sz="1400" dirty="0" smtClean="0">
                <a:latin typeface="Lucida Console" panose="020B0609040504020204" pitchFamily="49" charset="0"/>
              </a:rPr>
              <a:t>.</a:t>
            </a:r>
          </a:p>
          <a:p>
            <a:endParaRPr lang="en-US" sz="1400" dirty="0">
              <a:latin typeface="Lucida Console" panose="020B0609040504020204" pitchFamily="49" charset="0"/>
            </a:endParaRPr>
          </a:p>
          <a:p>
            <a:r>
              <a:rPr lang="en-US" sz="1400" dirty="0" smtClean="0">
                <a:latin typeface="Lucida Console" panose="020B0609040504020204" pitchFamily="49" charset="0"/>
              </a:rPr>
              <a:t>Many thanks to </a:t>
            </a:r>
            <a:r>
              <a:rPr lang="en-US" sz="1400" dirty="0">
                <a:latin typeface="Lucida Console" panose="020B0609040504020204" pitchFamily="49" charset="0"/>
              </a:rPr>
              <a:t>EF Johnson. </a:t>
            </a:r>
            <a:r>
              <a:rPr lang="en-US" sz="1400" dirty="0">
                <a:latin typeface="Lucida Console" panose="020B0609040504020204" pitchFamily="49" charset="0"/>
                <a:hlinkClick r:id="rId2"/>
              </a:rPr>
              <a:t>http://</a:t>
            </a:r>
            <a:r>
              <a:rPr lang="en-US" sz="1400" dirty="0" smtClean="0">
                <a:latin typeface="Lucida Console" panose="020B0609040504020204" pitchFamily="49" charset="0"/>
                <a:hlinkClick r:id="rId2"/>
              </a:rPr>
              <a:t>go.efjohnson.com/systemdesign</a:t>
            </a:r>
            <a:endParaRPr lang="en-US" sz="1400" dirty="0" smtClean="0">
              <a:latin typeface="Lucida Console" panose="020B0609040504020204" pitchFamily="49" charset="0"/>
            </a:endParaRPr>
          </a:p>
          <a:p>
            <a:endParaRPr lang="en-US" sz="1400" dirty="0">
              <a:latin typeface="Lucida Console" panose="020B0609040504020204" pitchFamily="49" charset="0"/>
            </a:endParaRPr>
          </a:p>
          <a:p>
            <a:endParaRPr lang="en-US" sz="2400" dirty="0">
              <a:latin typeface="Lucida Console" panose="020B0609040504020204" pitchFamily="49" charset="0"/>
            </a:endParaRPr>
          </a:p>
        </p:txBody>
      </p:sp>
    </p:spTree>
    <p:extLst>
      <p:ext uri="{BB962C8B-B14F-4D97-AF65-F5344CB8AC3E}">
        <p14:creationId xmlns:p14="http://schemas.microsoft.com/office/powerpoint/2010/main" val="2861685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533400"/>
            <a:ext cx="7315200" cy="2308324"/>
          </a:xfrm>
          <a:prstGeom prst="rect">
            <a:avLst/>
          </a:prstGeom>
        </p:spPr>
        <p:txBody>
          <a:bodyPr wrap="square">
            <a:spAutoFit/>
          </a:bodyPr>
          <a:lstStyle/>
          <a:p>
            <a:pPr marL="0" marR="0" algn="ctr">
              <a:spcBef>
                <a:spcPts val="0"/>
              </a:spcBef>
              <a:spcAft>
                <a:spcPts val="0"/>
              </a:spcAft>
            </a:pPr>
            <a:r>
              <a:rPr lang="en-US" sz="3600" dirty="0" smtClean="0">
                <a:effectLst/>
                <a:latin typeface="Lucida Console" panose="020B0609040504020204" pitchFamily="49" charset="0"/>
                <a:ea typeface="Times New Roman"/>
              </a:rPr>
              <a:t>This Channel Loading Calculator is designed for anybody interested in channel loading</a:t>
            </a:r>
            <a:endParaRPr lang="en-US" sz="3600" dirty="0">
              <a:effectLst/>
              <a:latin typeface="Lucida Console" panose="020B0609040504020204" pitchFamily="49" charset="0"/>
              <a:ea typeface="Times New Roman"/>
            </a:endParaRPr>
          </a:p>
        </p:txBody>
      </p:sp>
      <p:sp>
        <p:nvSpPr>
          <p:cNvPr id="6" name="Rectangle 5"/>
          <p:cNvSpPr/>
          <p:nvPr/>
        </p:nvSpPr>
        <p:spPr>
          <a:xfrm>
            <a:off x="914400" y="3418367"/>
            <a:ext cx="7315200" cy="2677656"/>
          </a:xfrm>
          <a:prstGeom prst="rect">
            <a:avLst/>
          </a:prstGeom>
        </p:spPr>
        <p:txBody>
          <a:bodyPr wrap="square">
            <a:spAutoFit/>
          </a:bodyPr>
          <a:lstStyle/>
          <a:p>
            <a:pPr algn="ctr"/>
            <a:r>
              <a:rPr lang="en-US" sz="2400" dirty="0">
                <a:latin typeface="Lucida Console" panose="020B0609040504020204" pitchFamily="49" charset="0"/>
              </a:rPr>
              <a:t>Discover a fresh approach on how to determine the minimum number of channels needed. </a:t>
            </a:r>
            <a:endParaRPr lang="en-US" sz="2400" dirty="0" smtClean="0">
              <a:latin typeface="Lucida Console" panose="020B0609040504020204" pitchFamily="49" charset="0"/>
            </a:endParaRPr>
          </a:p>
          <a:p>
            <a:pPr algn="ctr"/>
            <a:endParaRPr lang="en-US" sz="2400" dirty="0" smtClean="0">
              <a:latin typeface="Lucida Console" panose="020B0609040504020204" pitchFamily="49" charset="0"/>
            </a:endParaRPr>
          </a:p>
          <a:p>
            <a:pPr algn="ctr"/>
            <a:r>
              <a:rPr lang="en-US" sz="2400" dirty="0" smtClean="0">
                <a:latin typeface="Lucida Console" panose="020B0609040504020204" pitchFamily="49" charset="0"/>
              </a:rPr>
              <a:t>With </a:t>
            </a:r>
            <a:r>
              <a:rPr lang="en-US" sz="2400" dirty="0">
                <a:latin typeface="Lucida Console" panose="020B0609040504020204" pitchFamily="49" charset="0"/>
              </a:rPr>
              <a:t>this calculator you will be able to preserve your valuable spectrum and still deliver optimal radio service.</a:t>
            </a:r>
          </a:p>
        </p:txBody>
      </p:sp>
    </p:spTree>
    <p:extLst>
      <p:ext uri="{BB962C8B-B14F-4D97-AF65-F5344CB8AC3E}">
        <p14:creationId xmlns:p14="http://schemas.microsoft.com/office/powerpoint/2010/main" val="3083308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85800"/>
            <a:ext cx="7315200" cy="2062103"/>
          </a:xfrm>
          <a:prstGeom prst="rect">
            <a:avLst/>
          </a:prstGeom>
        </p:spPr>
        <p:txBody>
          <a:bodyPr wrap="square">
            <a:spAutoFit/>
          </a:bodyPr>
          <a:lstStyle/>
          <a:p>
            <a:pPr algn="ctr"/>
            <a:r>
              <a:rPr lang="en-US" sz="3200" dirty="0">
                <a:latin typeface="Lucida Console" panose="020B0609040504020204" pitchFamily="49" charset="0"/>
              </a:rPr>
              <a:t>The main subject </a:t>
            </a:r>
            <a:r>
              <a:rPr lang="en-US" sz="3200" dirty="0" smtClean="0">
                <a:latin typeface="Lucida Console" panose="020B0609040504020204" pitchFamily="49" charset="0"/>
              </a:rPr>
              <a:t>at this time </a:t>
            </a:r>
            <a:r>
              <a:rPr lang="en-US" sz="3200" dirty="0">
                <a:latin typeface="Lucida Console" panose="020B0609040504020204" pitchFamily="49" charset="0"/>
              </a:rPr>
              <a:t>will be to focus on </a:t>
            </a:r>
            <a:r>
              <a:rPr lang="en-US" sz="3200" dirty="0" smtClean="0">
                <a:latin typeface="Lucida Console" panose="020B0609040504020204" pitchFamily="49" charset="0"/>
              </a:rPr>
              <a:t>how </a:t>
            </a:r>
            <a:r>
              <a:rPr lang="en-US" sz="3200" dirty="0">
                <a:latin typeface="Lucida Console" panose="020B0609040504020204" pitchFamily="49" charset="0"/>
              </a:rPr>
              <a:t>to get valid data that goes into the calculator.  </a:t>
            </a:r>
          </a:p>
        </p:txBody>
      </p:sp>
      <p:sp>
        <p:nvSpPr>
          <p:cNvPr id="4" name="Rectangle 3"/>
          <p:cNvSpPr/>
          <p:nvPr/>
        </p:nvSpPr>
        <p:spPr>
          <a:xfrm>
            <a:off x="838200" y="3454438"/>
            <a:ext cx="7391400" cy="2431435"/>
          </a:xfrm>
          <a:prstGeom prst="rect">
            <a:avLst/>
          </a:prstGeom>
        </p:spPr>
        <p:txBody>
          <a:bodyPr wrap="square">
            <a:spAutoFit/>
          </a:bodyPr>
          <a:lstStyle/>
          <a:p>
            <a:pPr algn="ctr"/>
            <a:r>
              <a:rPr lang="en-US" sz="2800" b="1" dirty="0" smtClean="0">
                <a:latin typeface="Lucida Console" panose="020B0609040504020204" pitchFamily="49" charset="0"/>
              </a:rPr>
              <a:t>For existing system’s airtime is used.</a:t>
            </a:r>
          </a:p>
          <a:p>
            <a:pPr algn="ctr"/>
            <a:r>
              <a:rPr lang="en-US" sz="2400" dirty="0" smtClean="0">
                <a:latin typeface="Lucida Console" panose="020B0609040504020204" pitchFamily="49" charset="0"/>
              </a:rPr>
              <a:t>That could be 1 radio talking 17 minutes.</a:t>
            </a:r>
          </a:p>
          <a:p>
            <a:pPr algn="ctr"/>
            <a:r>
              <a:rPr lang="en-US" sz="2400" dirty="0" smtClean="0">
                <a:latin typeface="Lucida Console" panose="020B0609040504020204" pitchFamily="49" charset="0"/>
              </a:rPr>
              <a:t>or</a:t>
            </a:r>
          </a:p>
          <a:p>
            <a:pPr algn="ctr"/>
            <a:r>
              <a:rPr lang="en-US" sz="2400" dirty="0" smtClean="0">
                <a:latin typeface="Lucida Console" panose="020B0609040504020204" pitchFamily="49" charset="0"/>
              </a:rPr>
              <a:t> 17 radios each talking 1 minute</a:t>
            </a:r>
            <a:endParaRPr lang="en-US" sz="2400" dirty="0">
              <a:latin typeface="Lucida Console" panose="020B0609040504020204" pitchFamily="49" charset="0"/>
            </a:endParaRPr>
          </a:p>
        </p:txBody>
      </p:sp>
    </p:spTree>
    <p:extLst>
      <p:ext uri="{BB962C8B-B14F-4D97-AF65-F5344CB8AC3E}">
        <p14:creationId xmlns:p14="http://schemas.microsoft.com/office/powerpoint/2010/main" val="5485580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85800"/>
            <a:ext cx="7315200" cy="5016758"/>
          </a:xfrm>
          <a:prstGeom prst="rect">
            <a:avLst/>
          </a:prstGeom>
        </p:spPr>
        <p:txBody>
          <a:bodyPr wrap="square">
            <a:spAutoFit/>
          </a:bodyPr>
          <a:lstStyle/>
          <a:p>
            <a:pPr algn="ctr"/>
            <a:r>
              <a:rPr lang="en-US" sz="3200" dirty="0">
                <a:latin typeface="Lucida Console" panose="020B0609040504020204" pitchFamily="49" charset="0"/>
              </a:rPr>
              <a:t>This </a:t>
            </a:r>
            <a:r>
              <a:rPr lang="en-US" sz="3200" dirty="0" smtClean="0">
                <a:latin typeface="Lucida Console" panose="020B0609040504020204" pitchFamily="49" charset="0"/>
              </a:rPr>
              <a:t>empirical date </a:t>
            </a:r>
            <a:r>
              <a:rPr lang="en-US" sz="3200" dirty="0">
                <a:latin typeface="Lucida Console" panose="020B0609040504020204" pitchFamily="49" charset="0"/>
              </a:rPr>
              <a:t>is based on the C800/WCCCA Motorola 800MHz simulcast trunking system that covers Clackamas County and Washington </a:t>
            </a:r>
            <a:r>
              <a:rPr lang="en-US" sz="3200" dirty="0" smtClean="0">
                <a:latin typeface="Lucida Console" panose="020B0609040504020204" pitchFamily="49" charset="0"/>
              </a:rPr>
              <a:t>Counties in Oregon.</a:t>
            </a:r>
            <a:endParaRPr lang="en-US" sz="3200" dirty="0">
              <a:latin typeface="Lucida Console" panose="020B0609040504020204" pitchFamily="49" charset="0"/>
            </a:endParaRPr>
          </a:p>
          <a:p>
            <a:pPr algn="ctr"/>
            <a:r>
              <a:rPr lang="en-US" sz="3200" dirty="0">
                <a:latin typeface="Lucida Console" panose="020B0609040504020204" pitchFamily="49" charset="0"/>
              </a:rPr>
              <a:t> </a:t>
            </a:r>
          </a:p>
          <a:p>
            <a:pPr algn="ctr"/>
            <a:r>
              <a:rPr lang="en-US" sz="3200" dirty="0" smtClean="0">
                <a:latin typeface="Lucida Console" panose="020B0609040504020204" pitchFamily="49" charset="0"/>
              </a:rPr>
              <a:t>GenWatch </a:t>
            </a:r>
            <a:r>
              <a:rPr lang="en-US" sz="3200" dirty="0">
                <a:latin typeface="Lucida Console" panose="020B0609040504020204" pitchFamily="49" charset="0"/>
              </a:rPr>
              <a:t>was used to extract the data from the Master Site for the year of 2013.</a:t>
            </a:r>
          </a:p>
        </p:txBody>
      </p:sp>
    </p:spTree>
    <p:extLst>
      <p:ext uri="{BB962C8B-B14F-4D97-AF65-F5344CB8AC3E}">
        <p14:creationId xmlns:p14="http://schemas.microsoft.com/office/powerpoint/2010/main" val="37535098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76200"/>
            <a:ext cx="8839200" cy="6986528"/>
          </a:xfrm>
          <a:prstGeom prst="rect">
            <a:avLst/>
          </a:prstGeom>
        </p:spPr>
        <p:txBody>
          <a:bodyPr wrap="square">
            <a:spAutoFit/>
          </a:bodyPr>
          <a:lstStyle/>
          <a:p>
            <a:r>
              <a:rPr lang="en-US" sz="2800" b="1" u="sng" dirty="0">
                <a:latin typeface="Lucida Console" panose="020B0609040504020204" pitchFamily="49" charset="0"/>
              </a:rPr>
              <a:t>Based on the following statistics</a:t>
            </a:r>
            <a:r>
              <a:rPr lang="en-US" sz="2800" b="1" dirty="0">
                <a:latin typeface="Lucida Console" panose="020B0609040504020204" pitchFamily="49" charset="0"/>
              </a:rPr>
              <a:t>:</a:t>
            </a:r>
          </a:p>
          <a:p>
            <a:pPr lvl="0"/>
            <a:r>
              <a:rPr lang="en-US" sz="2800" dirty="0">
                <a:latin typeface="Lucida Console" panose="020B0609040504020204" pitchFamily="49" charset="0"/>
              </a:rPr>
              <a:t>Agencies = 40</a:t>
            </a:r>
          </a:p>
          <a:p>
            <a:pPr lvl="0"/>
            <a:r>
              <a:rPr lang="en-US" sz="2800" dirty="0">
                <a:latin typeface="Lucida Console" panose="020B0609040504020204" pitchFamily="49" charset="0"/>
              </a:rPr>
              <a:t>Talk groups = 75</a:t>
            </a:r>
          </a:p>
          <a:p>
            <a:pPr lvl="0"/>
            <a:r>
              <a:rPr lang="en-US" sz="2800" dirty="0">
                <a:latin typeface="Lucida Console" panose="020B0609040504020204" pitchFamily="49" charset="0"/>
              </a:rPr>
              <a:t>Subscribers = 7500</a:t>
            </a:r>
          </a:p>
          <a:p>
            <a:pPr lvl="0"/>
            <a:r>
              <a:rPr lang="en-US" sz="2800" dirty="0">
                <a:latin typeface="Lucida Console" panose="020B0609040504020204" pitchFamily="49" charset="0"/>
              </a:rPr>
              <a:t>Push-to-talks = </a:t>
            </a:r>
            <a:r>
              <a:rPr lang="en-US" sz="2800" dirty="0" smtClean="0">
                <a:latin typeface="Lucida Console" panose="020B0609040504020204" pitchFamily="49" charset="0"/>
              </a:rPr>
              <a:t>14 million</a:t>
            </a:r>
          </a:p>
          <a:p>
            <a:pPr lvl="0"/>
            <a:r>
              <a:rPr lang="en-US" sz="2800" dirty="0" smtClean="0">
                <a:latin typeface="Lucida Console" panose="020B0609040504020204" pitchFamily="49" charset="0"/>
              </a:rPr>
              <a:t>Airtime = 48 million seconds (1.5 years) </a:t>
            </a:r>
          </a:p>
          <a:p>
            <a:pPr lvl="0"/>
            <a:r>
              <a:rPr lang="en-US" sz="2800" dirty="0" smtClean="0">
                <a:latin typeface="Lucida Console" panose="020B0609040504020204" pitchFamily="49" charset="0"/>
              </a:rPr>
              <a:t>Repeater </a:t>
            </a:r>
            <a:r>
              <a:rPr lang="en-US" sz="2800" dirty="0">
                <a:latin typeface="Lucida Console" panose="020B0609040504020204" pitchFamily="49" charset="0"/>
              </a:rPr>
              <a:t>hang time = 200mSec</a:t>
            </a:r>
          </a:p>
          <a:p>
            <a:r>
              <a:rPr lang="en-US" sz="2800" dirty="0">
                <a:latin typeface="Lucida Console" panose="020B0609040504020204" pitchFamily="49" charset="0"/>
              </a:rPr>
              <a:t> </a:t>
            </a:r>
            <a:endParaRPr lang="en-US" sz="2800" dirty="0" smtClean="0">
              <a:latin typeface="Lucida Console" panose="020B0609040504020204" pitchFamily="49" charset="0"/>
            </a:endParaRPr>
          </a:p>
          <a:p>
            <a:r>
              <a:rPr lang="en-US" sz="2800" b="1" u="sng" dirty="0" smtClean="0">
                <a:latin typeface="Lucida Console" panose="020B0609040504020204" pitchFamily="49" charset="0"/>
              </a:rPr>
              <a:t>Erlang C default settings</a:t>
            </a:r>
            <a:r>
              <a:rPr lang="en-US" sz="2800" b="1" dirty="0" smtClean="0">
                <a:latin typeface="Lucida Console" panose="020B0609040504020204" pitchFamily="49" charset="0"/>
              </a:rPr>
              <a:t>: </a:t>
            </a:r>
          </a:p>
          <a:p>
            <a:pPr lvl="0"/>
            <a:r>
              <a:rPr lang="en-US" sz="2800" dirty="0" smtClean="0">
                <a:latin typeface="Lucida Console" panose="020B0609040504020204" pitchFamily="49" charset="0"/>
              </a:rPr>
              <a:t>GoS </a:t>
            </a:r>
            <a:r>
              <a:rPr lang="en-US" sz="2800" dirty="0">
                <a:latin typeface="Lucida Console" panose="020B0609040504020204" pitchFamily="49" charset="0"/>
              </a:rPr>
              <a:t>(Grade of Service) = 1%</a:t>
            </a:r>
          </a:p>
          <a:p>
            <a:pPr lvl="0"/>
            <a:r>
              <a:rPr lang="en-US" sz="2800" dirty="0">
                <a:latin typeface="Lucida Console" panose="020B0609040504020204" pitchFamily="49" charset="0"/>
              </a:rPr>
              <a:t>Busy Queue waiting time = 1 Second</a:t>
            </a:r>
          </a:p>
          <a:p>
            <a:pPr lvl="0"/>
            <a:r>
              <a:rPr lang="en-US" sz="2800" dirty="0" smtClean="0">
                <a:latin typeface="Lucida Console" panose="020B0609040504020204" pitchFamily="49" charset="0"/>
              </a:rPr>
              <a:t>Talk groups </a:t>
            </a:r>
            <a:r>
              <a:rPr lang="en-US" sz="2800" dirty="0">
                <a:latin typeface="Lucida Console" panose="020B0609040504020204" pitchFamily="49" charset="0"/>
              </a:rPr>
              <a:t>have the same priority </a:t>
            </a:r>
            <a:r>
              <a:rPr lang="en-US" sz="2800" dirty="0" smtClean="0">
                <a:latin typeface="Lucida Console" panose="020B0609040504020204" pitchFamily="49" charset="0"/>
              </a:rPr>
              <a:t>12.5KHz FDMA/2-Slot </a:t>
            </a:r>
            <a:r>
              <a:rPr lang="en-US" sz="2800" dirty="0">
                <a:latin typeface="Lucida Console" panose="020B0609040504020204" pitchFamily="49" charset="0"/>
              </a:rPr>
              <a:t>TDMA voice </a:t>
            </a:r>
            <a:r>
              <a:rPr lang="en-US" sz="2800" dirty="0" smtClean="0">
                <a:latin typeface="Lucida Console" panose="020B0609040504020204" pitchFamily="49" charset="0"/>
              </a:rPr>
              <a:t>only</a:t>
            </a:r>
          </a:p>
          <a:p>
            <a:pPr lvl="0"/>
            <a:r>
              <a:rPr lang="en-US" sz="2800" dirty="0" smtClean="0">
                <a:latin typeface="Lucida Console" panose="020B0609040504020204" pitchFamily="49" charset="0"/>
              </a:rPr>
              <a:t>No Site restrictions</a:t>
            </a:r>
          </a:p>
          <a:p>
            <a:pPr lvl="0"/>
            <a:r>
              <a:rPr lang="en-US" sz="2800" dirty="0" smtClean="0">
                <a:latin typeface="Lucida Console" panose="020B0609040504020204" pitchFamily="49" charset="0"/>
              </a:rPr>
              <a:t>Data would be a separate element</a:t>
            </a:r>
          </a:p>
          <a:p>
            <a:pPr lvl="0"/>
            <a:endParaRPr lang="en-US" sz="2800" dirty="0">
              <a:latin typeface="Lucida Console" panose="020B0609040504020204" pitchFamily="49" charset="0"/>
            </a:endParaRPr>
          </a:p>
        </p:txBody>
      </p:sp>
    </p:spTree>
    <p:extLst>
      <p:ext uri="{BB962C8B-B14F-4D97-AF65-F5344CB8AC3E}">
        <p14:creationId xmlns:p14="http://schemas.microsoft.com/office/powerpoint/2010/main" val="216968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238" y="294469"/>
            <a:ext cx="8710961" cy="47807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 y="4696678"/>
            <a:ext cx="3766865" cy="369332"/>
          </a:xfrm>
          <a:prstGeom prst="rect">
            <a:avLst/>
          </a:prstGeom>
        </p:spPr>
        <p:txBody>
          <a:bodyPr wrap="none">
            <a:spAutoFit/>
          </a:bodyPr>
          <a:lstStyle/>
          <a:p>
            <a:r>
              <a:rPr lang="en-US" u="sng" dirty="0"/>
              <a:t>Site Originations vs: Site Involvement</a:t>
            </a:r>
            <a:endParaRPr lang="en-US" dirty="0"/>
          </a:p>
        </p:txBody>
      </p:sp>
      <p:sp>
        <p:nvSpPr>
          <p:cNvPr id="3" name="TextBox 2"/>
          <p:cNvSpPr txBox="1"/>
          <p:nvPr/>
        </p:nvSpPr>
        <p:spPr>
          <a:xfrm>
            <a:off x="381000" y="5181600"/>
            <a:ext cx="8305800" cy="830997"/>
          </a:xfrm>
          <a:prstGeom prst="rect">
            <a:avLst/>
          </a:prstGeom>
          <a:noFill/>
        </p:spPr>
        <p:txBody>
          <a:bodyPr wrap="square" rtlCol="0">
            <a:spAutoFit/>
          </a:bodyPr>
          <a:lstStyle/>
          <a:p>
            <a:pPr algn="ctr"/>
            <a:r>
              <a:rPr lang="en-US" sz="2400" dirty="0" smtClean="0">
                <a:latin typeface="Lucida Console" panose="020B0609040504020204" pitchFamily="49" charset="0"/>
              </a:rPr>
              <a:t>Data is based on the sum of all PTT’s that originated from all cells </a:t>
            </a:r>
            <a:endParaRPr lang="en-US" sz="2400" dirty="0">
              <a:latin typeface="Lucida Console" panose="020B0609040504020204" pitchFamily="49" charset="0"/>
            </a:endParaRPr>
          </a:p>
        </p:txBody>
      </p:sp>
    </p:spTree>
    <p:extLst>
      <p:ext uri="{BB962C8B-B14F-4D97-AF65-F5344CB8AC3E}">
        <p14:creationId xmlns:p14="http://schemas.microsoft.com/office/powerpoint/2010/main" val="1835456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3956563323"/>
              </p:ext>
            </p:extLst>
          </p:nvPr>
        </p:nvGraphicFramePr>
        <p:xfrm>
          <a:off x="-123825" y="-128587"/>
          <a:ext cx="9391650" cy="711517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44949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1" y="56346"/>
            <a:ext cx="8686799" cy="400110"/>
          </a:xfrm>
          <a:prstGeom prst="rect">
            <a:avLst/>
          </a:prstGeom>
        </p:spPr>
        <p:txBody>
          <a:bodyPr wrap="square">
            <a:spAutoFit/>
          </a:bodyPr>
          <a:lstStyle/>
          <a:p>
            <a:pPr algn="ctr"/>
            <a:r>
              <a:rPr lang="en-US" sz="2000" b="1" dirty="0">
                <a:latin typeface="Lucida Console" panose="020B0609040504020204" pitchFamily="49" charset="0"/>
              </a:rPr>
              <a:t>Radios in use per </a:t>
            </a:r>
            <a:r>
              <a:rPr lang="en-US" sz="2000" b="1" dirty="0" smtClean="0">
                <a:latin typeface="Lucida Console" panose="020B0609040504020204" pitchFamily="49" charset="0"/>
              </a:rPr>
              <a:t>average </a:t>
            </a:r>
            <a:r>
              <a:rPr lang="en-US" sz="2000" b="1" dirty="0">
                <a:latin typeface="Lucida Console" panose="020B0609040504020204" pitchFamily="49" charset="0"/>
              </a:rPr>
              <a:t>peak hour </a:t>
            </a:r>
            <a:r>
              <a:rPr lang="en-US" sz="2000" b="1" dirty="0" smtClean="0">
                <a:latin typeface="Lucida Console" panose="020B0609040504020204" pitchFamily="49" charset="0"/>
              </a:rPr>
              <a:t>per Talkgroup</a:t>
            </a:r>
            <a:endParaRPr lang="en-US" sz="2000" b="1" dirty="0">
              <a:latin typeface="Lucida Console" panose="020B0609040504020204" pitchFamily="49"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1" y="533400"/>
            <a:ext cx="8915400"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ectangle 4"/>
          <p:cNvSpPr/>
          <p:nvPr/>
        </p:nvSpPr>
        <p:spPr>
          <a:xfrm>
            <a:off x="152401" y="5924490"/>
            <a:ext cx="8686799" cy="400110"/>
          </a:xfrm>
          <a:prstGeom prst="rect">
            <a:avLst/>
          </a:prstGeom>
        </p:spPr>
        <p:txBody>
          <a:bodyPr wrap="square">
            <a:spAutoFit/>
          </a:bodyPr>
          <a:lstStyle/>
          <a:p>
            <a:pPr algn="ctr"/>
            <a:r>
              <a:rPr lang="en-US" sz="2000" b="1" dirty="0" smtClean="0">
                <a:latin typeface="Lucida Console" panose="020B0609040504020204" pitchFamily="49" charset="0"/>
              </a:rPr>
              <a:t>The peak from each of the 365 days is than averaged</a:t>
            </a:r>
            <a:endParaRPr lang="en-US" sz="2000" b="1" dirty="0">
              <a:latin typeface="Lucida Console" panose="020B0609040504020204" pitchFamily="49" charset="0"/>
            </a:endParaRPr>
          </a:p>
        </p:txBody>
      </p:sp>
      <p:sp>
        <p:nvSpPr>
          <p:cNvPr id="3" name="TextBox 2"/>
          <p:cNvSpPr txBox="1"/>
          <p:nvPr/>
        </p:nvSpPr>
        <p:spPr>
          <a:xfrm>
            <a:off x="152401" y="540488"/>
            <a:ext cx="2209799" cy="400110"/>
          </a:xfrm>
          <a:prstGeom prst="rect">
            <a:avLst/>
          </a:prstGeom>
          <a:solidFill>
            <a:schemeClr val="accent3">
              <a:lumMod val="20000"/>
              <a:lumOff val="80000"/>
            </a:schemeClr>
          </a:solidFill>
          <a:ln w="6350">
            <a:solidFill>
              <a:schemeClr val="tx1"/>
            </a:solidFill>
          </a:ln>
        </p:spPr>
        <p:txBody>
          <a:bodyPr wrap="square" rtlCol="0">
            <a:spAutoFit/>
          </a:bodyPr>
          <a:lstStyle/>
          <a:p>
            <a:pPr algn="ctr"/>
            <a:r>
              <a:rPr lang="en-US" sz="2000" b="1" dirty="0" smtClean="0"/>
              <a:t>WCSO1</a:t>
            </a:r>
            <a:endParaRPr lang="en-US" sz="2000" b="1" dirty="0"/>
          </a:p>
        </p:txBody>
      </p:sp>
      <p:sp>
        <p:nvSpPr>
          <p:cNvPr id="6" name="TextBox 5"/>
          <p:cNvSpPr txBox="1"/>
          <p:nvPr/>
        </p:nvSpPr>
        <p:spPr>
          <a:xfrm>
            <a:off x="8153402" y="4618074"/>
            <a:ext cx="914399" cy="400110"/>
          </a:xfrm>
          <a:prstGeom prst="rect">
            <a:avLst/>
          </a:prstGeom>
          <a:solidFill>
            <a:schemeClr val="accent2">
              <a:lumMod val="20000"/>
              <a:lumOff val="80000"/>
            </a:schemeClr>
          </a:solidFill>
          <a:ln w="6350">
            <a:solidFill>
              <a:schemeClr val="tx1"/>
            </a:solidFill>
          </a:ln>
        </p:spPr>
        <p:txBody>
          <a:bodyPr wrap="square" rtlCol="0">
            <a:spAutoFit/>
          </a:bodyPr>
          <a:lstStyle/>
          <a:p>
            <a:pPr algn="ctr"/>
            <a:r>
              <a:rPr lang="en-US" sz="2000" b="1" dirty="0" smtClean="0"/>
              <a:t>40.98</a:t>
            </a:r>
            <a:endParaRPr lang="en-US" sz="2000" b="1" dirty="0"/>
          </a:p>
        </p:txBody>
      </p:sp>
      <p:sp>
        <p:nvSpPr>
          <p:cNvPr id="7" name="TextBox 6"/>
          <p:cNvSpPr txBox="1"/>
          <p:nvPr/>
        </p:nvSpPr>
        <p:spPr>
          <a:xfrm>
            <a:off x="8153400" y="4980347"/>
            <a:ext cx="914399" cy="400110"/>
          </a:xfrm>
          <a:prstGeom prst="rect">
            <a:avLst/>
          </a:prstGeom>
          <a:solidFill>
            <a:schemeClr val="accent2">
              <a:lumMod val="20000"/>
              <a:lumOff val="80000"/>
            </a:schemeClr>
          </a:solidFill>
          <a:ln w="6350">
            <a:solidFill>
              <a:schemeClr val="tx1"/>
            </a:solidFill>
          </a:ln>
        </p:spPr>
        <p:txBody>
          <a:bodyPr wrap="square" rtlCol="0">
            <a:spAutoFit/>
          </a:bodyPr>
          <a:lstStyle/>
          <a:p>
            <a:pPr algn="ctr"/>
            <a:r>
              <a:rPr lang="en-US" sz="2000" b="1" dirty="0" smtClean="0"/>
              <a:t>269.7</a:t>
            </a:r>
            <a:endParaRPr lang="en-US" sz="2000" b="1" dirty="0"/>
          </a:p>
        </p:txBody>
      </p:sp>
      <p:sp>
        <p:nvSpPr>
          <p:cNvPr id="8" name="TextBox 7"/>
          <p:cNvSpPr txBox="1"/>
          <p:nvPr/>
        </p:nvSpPr>
        <p:spPr>
          <a:xfrm>
            <a:off x="8153401" y="5380457"/>
            <a:ext cx="914399" cy="400110"/>
          </a:xfrm>
          <a:prstGeom prst="rect">
            <a:avLst/>
          </a:prstGeom>
          <a:solidFill>
            <a:schemeClr val="accent2">
              <a:lumMod val="20000"/>
              <a:lumOff val="80000"/>
            </a:schemeClr>
          </a:solidFill>
          <a:ln w="6350">
            <a:solidFill>
              <a:schemeClr val="tx1"/>
            </a:solidFill>
          </a:ln>
        </p:spPr>
        <p:txBody>
          <a:bodyPr wrap="square" rtlCol="0">
            <a:spAutoFit/>
          </a:bodyPr>
          <a:lstStyle/>
          <a:p>
            <a:pPr algn="ctr"/>
            <a:r>
              <a:rPr lang="en-US" sz="2000" b="1" dirty="0" smtClean="0"/>
              <a:t>6.59</a:t>
            </a:r>
            <a:endParaRPr lang="en-US" sz="2000" b="1" dirty="0"/>
          </a:p>
        </p:txBody>
      </p:sp>
    </p:spTree>
    <p:extLst>
      <p:ext uri="{BB962C8B-B14F-4D97-AF65-F5344CB8AC3E}">
        <p14:creationId xmlns:p14="http://schemas.microsoft.com/office/powerpoint/2010/main" val="7994576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F2F2F2"/>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6372</TotalTime>
  <Words>1389</Words>
  <Application>Microsoft Office PowerPoint</Application>
  <PresentationFormat>On-screen Show (4:3)</PresentationFormat>
  <Paragraphs>580</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RADIORANGER</dc:creator>
  <cp:lastModifiedBy>RADIORANGER</cp:lastModifiedBy>
  <cp:revision>247</cp:revision>
  <cp:lastPrinted>2014-07-14T19:53:33Z</cp:lastPrinted>
  <dcterms:created xsi:type="dcterms:W3CDTF">2014-06-18T18:18:35Z</dcterms:created>
  <dcterms:modified xsi:type="dcterms:W3CDTF">2016-10-13T17:33:35Z</dcterms:modified>
</cp:coreProperties>
</file>